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notesSlides/notesSlide25.xml" ContentType="application/vnd.openxmlformats-officedocument.presentationml.notesSlide+xml"/>
  <Override PartName="/ppt/charts/chart5.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6.xml" ContentType="application/vnd.openxmlformats-officedocument.drawingml.chart+xml"/>
  <Override PartName="/ppt/notesSlides/notesSlide28.xml" ContentType="application/vnd.openxmlformats-officedocument.presentationml.notesSlide+xml"/>
  <Override PartName="/ppt/charts/chart7.xml" ContentType="application/vnd.openxmlformats-officedocument.drawingml.chart+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182" r:id="rId6"/>
  </p:sldMasterIdLst>
  <p:notesMasterIdLst>
    <p:notesMasterId r:id="rId39"/>
  </p:notesMasterIdLst>
  <p:handoutMasterIdLst>
    <p:handoutMasterId r:id="rId40"/>
  </p:handoutMasterIdLst>
  <p:sldIdLst>
    <p:sldId id="256" r:id="rId7"/>
    <p:sldId id="359" r:id="rId8"/>
    <p:sldId id="360" r:id="rId9"/>
    <p:sldId id="355" r:id="rId10"/>
    <p:sldId id="375" r:id="rId11"/>
    <p:sldId id="382" r:id="rId12"/>
    <p:sldId id="357" r:id="rId13"/>
    <p:sldId id="354" r:id="rId14"/>
    <p:sldId id="356" r:id="rId15"/>
    <p:sldId id="358" r:id="rId16"/>
    <p:sldId id="361" r:id="rId17"/>
    <p:sldId id="365" r:id="rId18"/>
    <p:sldId id="362" r:id="rId19"/>
    <p:sldId id="377" r:id="rId20"/>
    <p:sldId id="363" r:id="rId21"/>
    <p:sldId id="364" r:id="rId22"/>
    <p:sldId id="367" r:id="rId23"/>
    <p:sldId id="366" r:id="rId24"/>
    <p:sldId id="368" r:id="rId25"/>
    <p:sldId id="369" r:id="rId26"/>
    <p:sldId id="313" r:id="rId27"/>
    <p:sldId id="379" r:id="rId28"/>
    <p:sldId id="370" r:id="rId29"/>
    <p:sldId id="349" r:id="rId30"/>
    <p:sldId id="378" r:id="rId31"/>
    <p:sldId id="372" r:id="rId32"/>
    <p:sldId id="380" r:id="rId33"/>
    <p:sldId id="320" r:id="rId34"/>
    <p:sldId id="374" r:id="rId35"/>
    <p:sldId id="353" r:id="rId36"/>
    <p:sldId id="381" r:id="rId37"/>
    <p:sldId id="294" r:id="rId38"/>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5613" indent="1588"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2813" indent="1588"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0013" indent="1588"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7213" indent="1588"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ggy Cordero" initials="PC" lastIdx="12" clrIdx="0">
    <p:extLst>
      <p:ext uri="{19B8F6BF-5375-455C-9EA6-DF929625EA0E}">
        <p15:presenceInfo xmlns:p15="http://schemas.microsoft.com/office/powerpoint/2012/main" userId="S-1-5-21-1292428093-1060284298-839522115-11930" providerId="AD"/>
      </p:ext>
    </p:extLst>
  </p:cmAuthor>
  <p:cmAuthor id="2" name="Rod Caskey" initials="RC" lastIdx="13" clrIdx="1">
    <p:extLst>
      <p:ext uri="{19B8F6BF-5375-455C-9EA6-DF929625EA0E}">
        <p15:presenceInfo xmlns:p15="http://schemas.microsoft.com/office/powerpoint/2012/main" userId="Rod Caskey" providerId="None"/>
      </p:ext>
    </p:extLst>
  </p:cmAuthor>
  <p:cmAuthor id="3" name="Peggy Cordero" initials="PC [2]" lastIdx="4" clrIdx="2">
    <p:extLst/>
  </p:cmAuthor>
  <p:cmAuthor id="4" name="Emily Ramasamy" initials="ER" lastIdx="2" clrIdx="3">
    <p:extLst>
      <p:ext uri="{19B8F6BF-5375-455C-9EA6-DF929625EA0E}">
        <p15:presenceInfo xmlns:p15="http://schemas.microsoft.com/office/powerpoint/2012/main" userId="Emily Ramasamy" providerId="None"/>
      </p:ext>
    </p:extLst>
  </p:cmAuthor>
  <p:cmAuthor id="5" name="Peggy Cordero" initials="PC [3]" lastIdx="2"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6600CC"/>
    <a:srgbClr val="FF9966"/>
    <a:srgbClr val="808080"/>
    <a:srgbClr val="FFFFFF"/>
    <a:srgbClr val="CCE1F0"/>
    <a:srgbClr val="FFFF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0" autoAdjust="0"/>
    <p:restoredTop sz="62500" autoAdjust="0"/>
  </p:normalViewPr>
  <p:slideViewPr>
    <p:cSldViewPr>
      <p:cViewPr varScale="1">
        <p:scale>
          <a:sx n="53" d="100"/>
          <a:sy n="53" d="100"/>
        </p:scale>
        <p:origin x="1795"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80"/>
    </p:cViewPr>
  </p:sorterViewPr>
  <p:notesViewPr>
    <p:cSldViewPr>
      <p:cViewPr varScale="1">
        <p:scale>
          <a:sx n="83" d="100"/>
          <a:sy n="83" d="100"/>
        </p:scale>
        <p:origin x="3138" y="78"/>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82506725966552"/>
          <c:y val="3.9589964709591509E-2"/>
          <c:w val="0.85907870100990313"/>
          <c:h val="0.70128035981945502"/>
        </c:manualLayout>
      </c:layout>
      <c:barChart>
        <c:barDir val="col"/>
        <c:grouping val="stacked"/>
        <c:varyColors val="0"/>
        <c:ser>
          <c:idx val="0"/>
          <c:order val="0"/>
          <c:tx>
            <c:strRef>
              <c:f>Sheet1!$B$1</c:f>
              <c:strCache>
                <c:ptCount val="1"/>
                <c:pt idx="0">
                  <c:v>4 of 4</c:v>
                </c:pt>
              </c:strCache>
            </c:strRef>
          </c:tx>
          <c:spPr>
            <a:solidFill>
              <a:schemeClr val="accent1"/>
            </a:solidFill>
            <a:ln>
              <a:solidFill>
                <a:schemeClr val="tx1"/>
              </a:solid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SDM System               (actuarial)</c:v>
                </c:pt>
                <c:pt idx="1">
                  <c:v>Fresno             (consensus based)</c:v>
                </c:pt>
                <c:pt idx="2">
                  <c:v>Washington             (consensus based)</c:v>
                </c:pt>
              </c:strCache>
            </c:strRef>
          </c:cat>
          <c:val>
            <c:numRef>
              <c:f>Sheet1!$B$2:$B$4</c:f>
              <c:numCache>
                <c:formatCode>0.00%</c:formatCode>
                <c:ptCount val="3"/>
                <c:pt idx="0">
                  <c:v>0.59399999999999997</c:v>
                </c:pt>
                <c:pt idx="1">
                  <c:v>0.14099999999999999</c:v>
                </c:pt>
                <c:pt idx="2">
                  <c:v>0.125</c:v>
                </c:pt>
              </c:numCache>
            </c:numRef>
          </c:val>
        </c:ser>
        <c:ser>
          <c:idx val="1"/>
          <c:order val="1"/>
          <c:tx>
            <c:strRef>
              <c:f>Sheet1!$C$1</c:f>
              <c:strCache>
                <c:ptCount val="1"/>
                <c:pt idx="0">
                  <c:v>3 of 4</c:v>
                </c:pt>
              </c:strCache>
            </c:strRef>
          </c:tx>
          <c:spPr>
            <a:solidFill>
              <a:schemeClr val="accent2"/>
            </a:solidFill>
            <a:ln>
              <a:solidFill>
                <a:schemeClr val="tx1"/>
              </a:solid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SDM System               (actuarial)</c:v>
                </c:pt>
                <c:pt idx="1">
                  <c:v>Fresno             (consensus based)</c:v>
                </c:pt>
                <c:pt idx="2">
                  <c:v>Washington             (consensus based)</c:v>
                </c:pt>
              </c:strCache>
            </c:strRef>
          </c:cat>
          <c:val>
            <c:numRef>
              <c:f>Sheet1!$C$2:$C$4</c:f>
              <c:numCache>
                <c:formatCode>0.00%</c:formatCode>
                <c:ptCount val="3"/>
                <c:pt idx="0">
                  <c:v>0.26600000000000001</c:v>
                </c:pt>
                <c:pt idx="1">
                  <c:v>0.32800000000000001</c:v>
                </c:pt>
                <c:pt idx="2">
                  <c:v>0.375</c:v>
                </c:pt>
              </c:numCache>
            </c:numRef>
          </c:val>
        </c:ser>
        <c:dLbls>
          <c:showLegendKey val="0"/>
          <c:showVal val="0"/>
          <c:showCatName val="0"/>
          <c:showSerName val="0"/>
          <c:showPercent val="0"/>
          <c:showBubbleSize val="0"/>
        </c:dLbls>
        <c:gapWidth val="50"/>
        <c:overlap val="100"/>
        <c:axId val="477552680"/>
        <c:axId val="477556208"/>
      </c:barChart>
      <c:catAx>
        <c:axId val="4775526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77556208"/>
        <c:crosses val="autoZero"/>
        <c:auto val="1"/>
        <c:lblAlgn val="ctr"/>
        <c:lblOffset val="100"/>
        <c:noMultiLvlLbl val="0"/>
      </c:catAx>
      <c:valAx>
        <c:axId val="477556208"/>
        <c:scaling>
          <c:orientation val="minMax"/>
        </c:scaling>
        <c:delete val="1"/>
        <c:axPos val="l"/>
        <c:numFmt formatCode="0.0%" sourceLinked="0"/>
        <c:majorTickMark val="out"/>
        <c:minorTickMark val="none"/>
        <c:tickLblPos val="nextTo"/>
        <c:crossAx val="477552680"/>
        <c:crosses val="autoZero"/>
        <c:crossBetween val="between"/>
        <c:majorUnit val="0.2"/>
      </c:valAx>
      <c:spPr>
        <a:noFill/>
        <a:ln>
          <a:noFill/>
        </a:ln>
        <a:effectLst/>
      </c:spPr>
    </c:plotArea>
    <c:legend>
      <c:legendPos val="b"/>
      <c:layout>
        <c:manualLayout>
          <c:xMode val="edge"/>
          <c:yMode val="edge"/>
          <c:x val="0.357605843957576"/>
          <c:y val="0.91596512502188843"/>
          <c:w val="0.3857555838484627"/>
          <c:h val="6.790042290473918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US" sz="2400" b="1" dirty="0" smtClean="0">
                <a:solidFill>
                  <a:schemeClr val="tx1"/>
                </a:solidFill>
              </a:rPr>
              <a:t>18-Month </a:t>
            </a:r>
            <a:r>
              <a:rPr lang="en-US" sz="2400" b="1" dirty="0">
                <a:solidFill>
                  <a:schemeClr val="tx1"/>
                </a:solidFill>
              </a:rPr>
              <a:t>Substantiation Rates</a:t>
            </a:r>
          </a:p>
        </c:rich>
      </c:tx>
      <c:layout>
        <c:manualLayout>
          <c:xMode val="edge"/>
          <c:yMode val="edge"/>
          <c:x val="0.20479520971936427"/>
          <c:y val="3.0501296346529198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7550024174416828E-2"/>
          <c:y val="0.1343767822577957"/>
          <c:w val="0.86851996085977168"/>
          <c:h val="0.53947368421052633"/>
        </c:manualLayout>
      </c:layout>
      <c:barChart>
        <c:barDir val="col"/>
        <c:grouping val="clustered"/>
        <c:varyColors val="0"/>
        <c:ser>
          <c:idx val="0"/>
          <c:order val="0"/>
          <c:tx>
            <c:strRef>
              <c:f>Sheet1!$A$2</c:f>
              <c:strCache>
                <c:ptCount val="1"/>
                <c:pt idx="0">
                  <c:v>Low</c:v>
                </c:pt>
              </c:strCache>
            </c:strRef>
          </c:tx>
          <c:spPr>
            <a:solidFill>
              <a:schemeClr val="accent1"/>
            </a:solidFill>
            <a:ln>
              <a:solidFill>
                <a:schemeClr val="tx1"/>
              </a:solidFill>
            </a:ln>
            <a:effectLst/>
          </c:spPr>
          <c:invertIfNegative val="0"/>
          <c:dLbls>
            <c:dLbl>
              <c:idx val="0"/>
              <c:layout>
                <c:manualLayout>
                  <c:x val="-9.0684034686591072E-3"/>
                  <c:y val="-1.1905511543892917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9.0737031515763945E-3"/>
                  <c:y val="2.0681171198777839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1.7833627760666697E-2"/>
                  <c:y val="5.0150330193497383E-3"/>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Research (N = 929)</c:v>
                </c:pt>
                <c:pt idx="1">
                  <c:v>Fresno (N = 876)</c:v>
                </c:pt>
                <c:pt idx="2">
                  <c:v>Washington (N = 908)</c:v>
                </c:pt>
              </c:strCache>
            </c:strRef>
          </c:cat>
          <c:val>
            <c:numRef>
              <c:f>Sheet1!$B$2:$D$2</c:f>
              <c:numCache>
                <c:formatCode>0.0%</c:formatCode>
                <c:ptCount val="3"/>
                <c:pt idx="0">
                  <c:v>7.0000000000000007E-2</c:v>
                </c:pt>
                <c:pt idx="1">
                  <c:v>0.15</c:v>
                </c:pt>
                <c:pt idx="2">
                  <c:v>0.16</c:v>
                </c:pt>
              </c:numCache>
            </c:numRef>
          </c:val>
        </c:ser>
        <c:ser>
          <c:idx val="1"/>
          <c:order val="1"/>
          <c:tx>
            <c:strRef>
              <c:f>Sheet1!$A$3</c:f>
              <c:strCache>
                <c:ptCount val="1"/>
                <c:pt idx="0">
                  <c:v>Moderate</c:v>
                </c:pt>
              </c:strCache>
            </c:strRef>
          </c:tx>
          <c:spPr>
            <a:solidFill>
              <a:schemeClr val="accent2"/>
            </a:solidFill>
            <a:ln>
              <a:solidFill>
                <a:schemeClr val="tx1"/>
              </a:solidFill>
            </a:ln>
            <a:effectLst/>
          </c:spPr>
          <c:invertIfNegative val="0"/>
          <c:dLbls>
            <c:dLbl>
              <c:idx val="0"/>
              <c:layout>
                <c:manualLayout>
                  <c:x val="-1.0844338786258902E-2"/>
                  <c:y val="9.4115139160904477E-4"/>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2160223004873148E-2"/>
                  <c:y val="-2.6314937990484272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8.3402835696413727E-3"/>
                  <c:y val="4.5121263395375075E-3"/>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Research (N = 929)</c:v>
                </c:pt>
                <c:pt idx="1">
                  <c:v>Fresno (N = 876)</c:v>
                </c:pt>
                <c:pt idx="2">
                  <c:v>Washington (N = 908)</c:v>
                </c:pt>
              </c:strCache>
            </c:strRef>
          </c:cat>
          <c:val>
            <c:numRef>
              <c:f>Sheet1!$B$3:$D$3</c:f>
              <c:numCache>
                <c:formatCode>0.0%</c:formatCode>
                <c:ptCount val="3"/>
                <c:pt idx="0">
                  <c:v>0.15</c:v>
                </c:pt>
                <c:pt idx="1">
                  <c:v>0.18</c:v>
                </c:pt>
                <c:pt idx="2">
                  <c:v>0.16</c:v>
                </c:pt>
              </c:numCache>
            </c:numRef>
          </c:val>
        </c:ser>
        <c:ser>
          <c:idx val="2"/>
          <c:order val="2"/>
          <c:tx>
            <c:strRef>
              <c:f>Sheet1!$A$4</c:f>
              <c:strCache>
                <c:ptCount val="1"/>
                <c:pt idx="0">
                  <c:v>High</c:v>
                </c:pt>
              </c:strCache>
            </c:strRef>
          </c:tx>
          <c:spPr>
            <a:solidFill>
              <a:schemeClr val="accent3"/>
            </a:solidFill>
            <a:ln>
              <a:solidFill>
                <a:schemeClr val="tx1"/>
              </a:solidFill>
            </a:ln>
            <a:effectLst/>
          </c:spPr>
          <c:invertIfNegative val="0"/>
          <c:dPt>
            <c:idx val="0"/>
            <c:invertIfNegative val="0"/>
            <c:bubble3D val="0"/>
            <c:spPr>
              <a:solidFill>
                <a:schemeClr val="accent3"/>
              </a:solidFill>
              <a:ln>
                <a:solidFill>
                  <a:schemeClr val="tx1"/>
                </a:solidFill>
              </a:ln>
              <a:effectLst/>
            </c:spPr>
          </c:dPt>
          <c:dLbls>
            <c:dLbl>
              <c:idx val="0"/>
              <c:layout>
                <c:manualLayout>
                  <c:x val="-6.2768842802072644E-4"/>
                  <c:y val="3.133796092747295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8.0231905680721947E-3"/>
                  <c:y val="-2.6314937990484272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9.7995048367077796E-4"/>
                  <c:y val="4.3254237890314514E-3"/>
                </c:manualLayout>
              </c:layout>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Research (N = 929)</c:v>
                </c:pt>
                <c:pt idx="1">
                  <c:v>Fresno (N = 876)</c:v>
                </c:pt>
                <c:pt idx="2">
                  <c:v>Washington (N = 908)</c:v>
                </c:pt>
              </c:strCache>
            </c:strRef>
          </c:cat>
          <c:val>
            <c:numRef>
              <c:f>Sheet1!$B$4:$D$4</c:f>
              <c:numCache>
                <c:formatCode>0.0%</c:formatCode>
                <c:ptCount val="3"/>
                <c:pt idx="0">
                  <c:v>0.28000000000000003</c:v>
                </c:pt>
                <c:pt idx="1">
                  <c:v>0.18</c:v>
                </c:pt>
                <c:pt idx="2">
                  <c:v>0.21</c:v>
                </c:pt>
              </c:numCache>
            </c:numRef>
          </c:val>
        </c:ser>
        <c:dLbls>
          <c:showLegendKey val="0"/>
          <c:showVal val="1"/>
          <c:showCatName val="0"/>
          <c:showSerName val="0"/>
          <c:showPercent val="0"/>
          <c:showBubbleSize val="0"/>
        </c:dLbls>
        <c:gapWidth val="50"/>
        <c:axId val="477556992"/>
        <c:axId val="477557384"/>
      </c:barChart>
      <c:catAx>
        <c:axId val="4775569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600" b="0" i="0" u="none" strike="noStrike" kern="1200" baseline="0">
                <a:solidFill>
                  <a:schemeClr val="tx1"/>
                </a:solidFill>
                <a:latin typeface="+mn-lt"/>
                <a:ea typeface="+mn-ea"/>
                <a:cs typeface="+mn-cs"/>
              </a:defRPr>
            </a:pPr>
            <a:endParaRPr lang="en-US"/>
          </a:p>
        </c:txPr>
        <c:crossAx val="477557384"/>
        <c:crosses val="autoZero"/>
        <c:auto val="1"/>
        <c:lblAlgn val="ctr"/>
        <c:lblOffset val="100"/>
        <c:tickLblSkip val="1"/>
        <c:tickMarkSkip val="1"/>
        <c:noMultiLvlLbl val="0"/>
      </c:catAx>
      <c:valAx>
        <c:axId val="477557384"/>
        <c:scaling>
          <c:orientation val="minMax"/>
        </c:scaling>
        <c:delete val="1"/>
        <c:axPos val="l"/>
        <c:numFmt formatCode="0.0%" sourceLinked="0"/>
        <c:majorTickMark val="none"/>
        <c:minorTickMark val="none"/>
        <c:tickLblPos val="nextTo"/>
        <c:crossAx val="477556992"/>
        <c:crosses val="autoZero"/>
        <c:crossBetween val="between"/>
        <c:majorUnit val="0.1"/>
      </c:valAx>
      <c:spPr>
        <a:noFill/>
        <a:ln>
          <a:noFill/>
        </a:ln>
        <a:effectLst/>
      </c:spPr>
    </c:plotArea>
    <c:legend>
      <c:legendPos val="b"/>
      <c:layout>
        <c:manualLayout>
          <c:xMode val="edge"/>
          <c:yMode val="edge"/>
          <c:x val="0.11783815521554446"/>
          <c:y val="0.75054348216411693"/>
          <c:w val="0.86053418628679579"/>
          <c:h val="7.199985415065685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081871345029239E-2"/>
          <c:y val="2.9255319148936171E-2"/>
          <c:w val="0.96783625730994149"/>
          <c:h val="0.73202609314793099"/>
        </c:manualLayout>
      </c:layout>
      <c:barChart>
        <c:barDir val="col"/>
        <c:grouping val="clustered"/>
        <c:varyColors val="0"/>
        <c:ser>
          <c:idx val="0"/>
          <c:order val="0"/>
          <c:tx>
            <c:strRef>
              <c:f>Sheet1!$B$1</c:f>
              <c:strCache>
                <c:ptCount val="1"/>
                <c:pt idx="0">
                  <c:v>Low</c:v>
                </c:pt>
              </c:strCache>
            </c:strRef>
          </c:tx>
          <c:spPr>
            <a:solidFill>
              <a:schemeClr val="accent1"/>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Subsequent Investigation</c:v>
                </c:pt>
                <c:pt idx="1">
                  <c:v>Subsequent Substantiation</c:v>
                </c:pt>
                <c:pt idx="2">
                  <c:v>Subsequent Investigation with Removal</c:v>
                </c:pt>
              </c:strCache>
            </c:strRef>
          </c:cat>
          <c:val>
            <c:numRef>
              <c:f>Sheet1!$B$2:$B$4</c:f>
              <c:numCache>
                <c:formatCode>0.0%</c:formatCode>
                <c:ptCount val="3"/>
                <c:pt idx="0">
                  <c:v>0.16200000000000001</c:v>
                </c:pt>
                <c:pt idx="1">
                  <c:v>5.0999999999999997E-2</c:v>
                </c:pt>
                <c:pt idx="2">
                  <c:v>1.4E-2</c:v>
                </c:pt>
              </c:numCache>
            </c:numRef>
          </c:val>
        </c:ser>
        <c:ser>
          <c:idx val="1"/>
          <c:order val="1"/>
          <c:tx>
            <c:strRef>
              <c:f>Sheet1!$C$1</c:f>
              <c:strCache>
                <c:ptCount val="1"/>
                <c:pt idx="0">
                  <c:v>Moderate</c:v>
                </c:pt>
              </c:strCache>
            </c:strRef>
          </c:tx>
          <c:spPr>
            <a:solidFill>
              <a:schemeClr val="accent2"/>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Subsequent Investigation</c:v>
                </c:pt>
                <c:pt idx="1">
                  <c:v>Subsequent Substantiation</c:v>
                </c:pt>
                <c:pt idx="2">
                  <c:v>Subsequent Investigation with Removal</c:v>
                </c:pt>
              </c:strCache>
            </c:strRef>
          </c:cat>
          <c:val>
            <c:numRef>
              <c:f>Sheet1!$C$2:$C$4</c:f>
              <c:numCache>
                <c:formatCode>0.0%</c:formatCode>
                <c:ptCount val="3"/>
                <c:pt idx="0">
                  <c:v>0.30299999999999999</c:v>
                </c:pt>
                <c:pt idx="1">
                  <c:v>0.109</c:v>
                </c:pt>
                <c:pt idx="2">
                  <c:v>4.3999999999999997E-2</c:v>
                </c:pt>
              </c:numCache>
            </c:numRef>
          </c:val>
        </c:ser>
        <c:ser>
          <c:idx val="2"/>
          <c:order val="2"/>
          <c:tx>
            <c:strRef>
              <c:f>Sheet1!$D$1</c:f>
              <c:strCache>
                <c:ptCount val="1"/>
                <c:pt idx="0">
                  <c:v>High</c:v>
                </c:pt>
              </c:strCache>
            </c:strRef>
          </c:tx>
          <c:spPr>
            <a:solidFill>
              <a:schemeClr val="accent3"/>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Subsequent Investigation</c:v>
                </c:pt>
                <c:pt idx="1">
                  <c:v>Subsequent Substantiation</c:v>
                </c:pt>
                <c:pt idx="2">
                  <c:v>Subsequent Investigation with Removal</c:v>
                </c:pt>
              </c:strCache>
            </c:strRef>
          </c:cat>
          <c:val>
            <c:numRef>
              <c:f>Sheet1!$D$2:$D$4</c:f>
              <c:numCache>
                <c:formatCode>0.0%</c:formatCode>
                <c:ptCount val="3"/>
                <c:pt idx="0">
                  <c:v>0.46100000000000002</c:v>
                </c:pt>
                <c:pt idx="1">
                  <c:v>0.19400000000000001</c:v>
                </c:pt>
                <c:pt idx="2">
                  <c:v>9.5000000000000001E-2</c:v>
                </c:pt>
              </c:numCache>
            </c:numRef>
          </c:val>
        </c:ser>
        <c:ser>
          <c:idx val="3"/>
          <c:order val="3"/>
          <c:tx>
            <c:strRef>
              <c:f>Sheet1!$E$1</c:f>
              <c:strCache>
                <c:ptCount val="1"/>
                <c:pt idx="0">
                  <c:v>Very High</c:v>
                </c:pt>
              </c:strCache>
            </c:strRef>
          </c:tx>
          <c:spPr>
            <a:solidFill>
              <a:schemeClr val="accent4"/>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Subsequent Investigation</c:v>
                </c:pt>
                <c:pt idx="1">
                  <c:v>Subsequent Substantiation</c:v>
                </c:pt>
                <c:pt idx="2">
                  <c:v>Subsequent Investigation with Removal</c:v>
                </c:pt>
              </c:strCache>
            </c:strRef>
          </c:cat>
          <c:val>
            <c:numRef>
              <c:f>Sheet1!$E$2:$E$4</c:f>
              <c:numCache>
                <c:formatCode>0.0%</c:formatCode>
                <c:ptCount val="3"/>
                <c:pt idx="0">
                  <c:v>0.57699999999999996</c:v>
                </c:pt>
                <c:pt idx="1">
                  <c:v>0.25900000000000001</c:v>
                </c:pt>
                <c:pt idx="2">
                  <c:v>0.157</c:v>
                </c:pt>
              </c:numCache>
            </c:numRef>
          </c:val>
        </c:ser>
        <c:dLbls>
          <c:showLegendKey val="0"/>
          <c:showVal val="0"/>
          <c:showCatName val="0"/>
          <c:showSerName val="0"/>
          <c:showPercent val="0"/>
          <c:showBubbleSize val="0"/>
        </c:dLbls>
        <c:gapWidth val="50"/>
        <c:axId val="477558168"/>
        <c:axId val="569003464"/>
      </c:barChart>
      <c:catAx>
        <c:axId val="4775581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69003464"/>
        <c:crosses val="autoZero"/>
        <c:auto val="1"/>
        <c:lblAlgn val="ctr"/>
        <c:lblOffset val="100"/>
        <c:noMultiLvlLbl val="0"/>
      </c:catAx>
      <c:valAx>
        <c:axId val="569003464"/>
        <c:scaling>
          <c:orientation val="minMax"/>
        </c:scaling>
        <c:delete val="1"/>
        <c:axPos val="l"/>
        <c:numFmt formatCode="0.0%" sourceLinked="1"/>
        <c:majorTickMark val="none"/>
        <c:minorTickMark val="none"/>
        <c:tickLblPos val="nextTo"/>
        <c:crossAx val="477558168"/>
        <c:crosses val="autoZero"/>
        <c:crossBetween val="between"/>
      </c:valAx>
      <c:spPr>
        <a:noFill/>
        <a:ln>
          <a:noFill/>
        </a:ln>
        <a:effectLst/>
      </c:spPr>
    </c:plotArea>
    <c:legend>
      <c:legendPos val="b"/>
      <c:layout>
        <c:manualLayout>
          <c:xMode val="edge"/>
          <c:yMode val="edge"/>
          <c:x val="1.0631463196665808E-2"/>
          <c:y val="0.87548499015748027"/>
          <c:w val="0.98203960936485168"/>
          <c:h val="0.1057650098425196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789125624002876E-2"/>
          <c:y val="5.5642437996698949E-2"/>
          <c:w val="0.88169192913385863"/>
          <c:h val="0.75072552311040264"/>
        </c:manualLayout>
      </c:layout>
      <c:barChart>
        <c:barDir val="col"/>
        <c:grouping val="clustered"/>
        <c:varyColors val="0"/>
        <c:ser>
          <c:idx val="1"/>
          <c:order val="0"/>
          <c:tx>
            <c:strRef>
              <c:f>Sheet1!$A$2</c:f>
              <c:strCache>
                <c:ptCount val="1"/>
                <c:pt idx="0">
                  <c:v>Not Opened</c:v>
                </c:pt>
              </c:strCache>
            </c:strRef>
          </c:tx>
          <c:spPr>
            <a:solidFill>
              <a:schemeClr val="accent1"/>
            </a:solidFill>
            <a:ln w="12377">
              <a:solidFill>
                <a:schemeClr val="tx1"/>
              </a:solidFill>
              <a:prstDash val="solid"/>
            </a:ln>
          </c:spPr>
          <c:invertIfNegative val="0"/>
          <c:dLbls>
            <c:dLbl>
              <c:idx val="0"/>
              <c:layout>
                <c:manualLayout>
                  <c:x val="-8.7980978558620006E-3"/>
                  <c:y val="3.9212971384330166E-3"/>
                </c:manualLayout>
              </c:layout>
              <c:numFmt formatCode="0%" sourceLinked="0"/>
              <c:spPr/>
              <c:txPr>
                <a:bodyPr/>
                <a:lstStyle/>
                <a:p>
                  <a:pPr>
                    <a:defRPr sz="1600">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0"/>
                  <c:y val="-1.5999003409711478E-2"/>
                </c:manualLayout>
              </c:layout>
              <c:numFmt formatCode="0%" sourceLinked="0"/>
              <c:spPr/>
              <c:txPr>
                <a:bodyPr/>
                <a:lstStyle/>
                <a:p>
                  <a:pPr>
                    <a:defRPr sz="1600">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5.7879245067783414E-3"/>
                  <c:y val="-1.0960509514719642E-2"/>
                </c:manualLayout>
              </c:layout>
              <c:numFmt formatCode="0%" sourceLinked="0"/>
              <c:spPr/>
              <c:txPr>
                <a:bodyPr/>
                <a:lstStyle/>
                <a:p>
                  <a:pPr>
                    <a:defRPr sz="1600">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4.3990489279309933E-3"/>
                  <c:y val="-5.9220156197278525E-3"/>
                </c:manualLayout>
              </c:layout>
              <c:numFmt formatCode="0%" sourceLinked="0"/>
              <c:spPr/>
              <c:txPr>
                <a:bodyPr/>
                <a:lstStyle/>
                <a:p>
                  <a:pPr>
                    <a:defRPr sz="1600">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16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Low </c:v>
                </c:pt>
                <c:pt idx="1">
                  <c:v>Moderate</c:v>
                </c:pt>
                <c:pt idx="2">
                  <c:v>High</c:v>
                </c:pt>
                <c:pt idx="3">
                  <c:v>Very High</c:v>
                </c:pt>
                <c:pt idx="4">
                  <c:v>Unknown</c:v>
                </c:pt>
              </c:strCache>
            </c:strRef>
          </c:cat>
          <c:val>
            <c:numRef>
              <c:f>Sheet1!$B$2:$F$2</c:f>
              <c:numCache>
                <c:formatCode>0.0%</c:formatCode>
                <c:ptCount val="5"/>
                <c:pt idx="0">
                  <c:v>2.9000000000000001E-2</c:v>
                </c:pt>
                <c:pt idx="1">
                  <c:v>5.3999999999999999E-2</c:v>
                </c:pt>
                <c:pt idx="2">
                  <c:v>9.7000000000000003E-2</c:v>
                </c:pt>
                <c:pt idx="3">
                  <c:v>0.159</c:v>
                </c:pt>
                <c:pt idx="4">
                  <c:v>9.8000000000000004E-2</c:v>
                </c:pt>
              </c:numCache>
            </c:numRef>
          </c:val>
        </c:ser>
        <c:ser>
          <c:idx val="2"/>
          <c:order val="1"/>
          <c:tx>
            <c:strRef>
              <c:f>Sheet1!$A$3</c:f>
              <c:strCache>
                <c:ptCount val="1"/>
                <c:pt idx="0">
                  <c:v>Opened</c:v>
                </c:pt>
              </c:strCache>
            </c:strRef>
          </c:tx>
          <c:spPr>
            <a:solidFill>
              <a:schemeClr val="accent2"/>
            </a:solidFill>
            <a:ln w="12377">
              <a:solidFill>
                <a:schemeClr val="tx1"/>
              </a:solidFill>
              <a:prstDash val="solid"/>
            </a:ln>
          </c:spPr>
          <c:invertIfNegative val="0"/>
          <c:dLbls>
            <c:dLbl>
              <c:idx val="0"/>
              <c:layout>
                <c:manualLayout>
                  <c:x val="-2.9328147458891119E-3"/>
                  <c:y val="-5.9220156197278984E-3"/>
                </c:manualLayout>
              </c:layout>
              <c:numFmt formatCode="0%" sourceLinked="0"/>
              <c:spPr/>
              <c:txPr>
                <a:bodyPr/>
                <a:lstStyle/>
                <a:p>
                  <a:pPr>
                    <a:defRPr sz="1600"/>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4.3990489279309933E-3"/>
                  <c:y val="-8.4412625672237243E-3"/>
                </c:manualLayout>
              </c:layout>
              <c:numFmt formatCode="0%" sourceLinked="0"/>
              <c:spPr/>
              <c:txPr>
                <a:bodyPr/>
                <a:lstStyle/>
                <a:p>
                  <a:pPr>
                    <a:defRPr sz="1600"/>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5.8653985705746578E-3"/>
                  <c:y val="4.5513072412083737E-3"/>
                </c:manualLayout>
              </c:layout>
              <c:numFmt formatCode="0%" sourceLinked="0"/>
              <c:spPr/>
              <c:txPr>
                <a:bodyPr/>
                <a:lstStyle/>
                <a:p>
                  <a:pPr>
                    <a:defRPr sz="1600"/>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1.388875578847402E-3"/>
                  <c:y val="6.6742191177517843E-3"/>
                </c:manualLayout>
              </c:layout>
              <c:numFmt formatCode="0%" sourceLinked="0"/>
              <c:spPr/>
              <c:txPr>
                <a:bodyPr/>
                <a:lstStyle/>
                <a:p>
                  <a:pPr>
                    <a:defRPr sz="1600"/>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4.3990489279312085E-3"/>
                  <c:y val="1.4020501909370983E-3"/>
                </c:manualLayout>
              </c:layout>
              <c:numFmt formatCode="0%" sourceLinked="0"/>
              <c:spPr/>
              <c:txPr>
                <a:bodyPr/>
                <a:lstStyle/>
                <a:p>
                  <a:pPr>
                    <a:defRPr sz="1600"/>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Low </c:v>
                </c:pt>
                <c:pt idx="1">
                  <c:v>Moderate</c:v>
                </c:pt>
                <c:pt idx="2">
                  <c:v>High</c:v>
                </c:pt>
                <c:pt idx="3">
                  <c:v>Very High</c:v>
                </c:pt>
                <c:pt idx="4">
                  <c:v>Unknown</c:v>
                </c:pt>
              </c:strCache>
            </c:strRef>
          </c:cat>
          <c:val>
            <c:numRef>
              <c:f>Sheet1!$B$3:$F$3</c:f>
              <c:numCache>
                <c:formatCode>0.0%</c:formatCode>
                <c:ptCount val="5"/>
                <c:pt idx="0">
                  <c:v>2.1000000000000001E-2</c:v>
                </c:pt>
                <c:pt idx="1">
                  <c:v>5.2999999999999999E-2</c:v>
                </c:pt>
                <c:pt idx="2">
                  <c:v>6.7000000000000004E-2</c:v>
                </c:pt>
                <c:pt idx="3">
                  <c:v>8.3000000000000004E-2</c:v>
                </c:pt>
                <c:pt idx="4">
                  <c:v>7.5999999999999998E-2</c:v>
                </c:pt>
              </c:numCache>
            </c:numRef>
          </c:val>
        </c:ser>
        <c:dLbls>
          <c:showLegendKey val="0"/>
          <c:showVal val="0"/>
          <c:showCatName val="0"/>
          <c:showSerName val="0"/>
          <c:showPercent val="0"/>
          <c:showBubbleSize val="0"/>
        </c:dLbls>
        <c:gapWidth val="50"/>
        <c:axId val="569004248"/>
        <c:axId val="569004640"/>
      </c:barChart>
      <c:catAx>
        <c:axId val="569004248"/>
        <c:scaling>
          <c:orientation val="minMax"/>
        </c:scaling>
        <c:delete val="0"/>
        <c:axPos val="b"/>
        <c:numFmt formatCode="General" sourceLinked="1"/>
        <c:majorTickMark val="none"/>
        <c:minorTickMark val="none"/>
        <c:tickLblPos val="nextTo"/>
        <c:spPr>
          <a:ln w="3101">
            <a:solidFill>
              <a:schemeClr val="tx1"/>
            </a:solidFill>
            <a:prstDash val="solid"/>
          </a:ln>
        </c:spPr>
        <c:txPr>
          <a:bodyPr rot="0" vert="horz"/>
          <a:lstStyle/>
          <a:p>
            <a:pPr>
              <a:defRPr sz="1600"/>
            </a:pPr>
            <a:endParaRPr lang="en-US"/>
          </a:p>
        </c:txPr>
        <c:crossAx val="569004640"/>
        <c:crosses val="autoZero"/>
        <c:auto val="1"/>
        <c:lblAlgn val="ctr"/>
        <c:lblOffset val="100"/>
        <c:tickLblSkip val="1"/>
        <c:tickMarkSkip val="1"/>
        <c:noMultiLvlLbl val="0"/>
      </c:catAx>
      <c:valAx>
        <c:axId val="569004640"/>
        <c:scaling>
          <c:orientation val="minMax"/>
          <c:max val="0.16000000000000003"/>
          <c:min val="0"/>
        </c:scaling>
        <c:delete val="1"/>
        <c:axPos val="l"/>
        <c:numFmt formatCode="0.0%" sourceLinked="0"/>
        <c:majorTickMark val="out"/>
        <c:minorTickMark val="none"/>
        <c:tickLblPos val="nextTo"/>
        <c:crossAx val="569004248"/>
        <c:crosses val="autoZero"/>
        <c:crossBetween val="between"/>
        <c:majorUnit val="4.0000000000000008E-2"/>
        <c:minorUnit val="4.0000000000000114E-3"/>
      </c:valAx>
      <c:spPr>
        <a:noFill/>
        <a:ln w="24863">
          <a:noFill/>
        </a:ln>
      </c:spPr>
    </c:plotArea>
    <c:legend>
      <c:legendPos val="r"/>
      <c:layout>
        <c:manualLayout>
          <c:xMode val="edge"/>
          <c:yMode val="edge"/>
          <c:x val="2.9326992852873289E-3"/>
          <c:y val="0.90275706782665754"/>
          <c:w val="0.9885822911841905"/>
          <c:h val="6.5689756814389405E-2"/>
        </c:manualLayout>
      </c:layout>
      <c:overlay val="0"/>
      <c:spPr>
        <a:noFill/>
        <a:ln w="9284">
          <a:noFill/>
          <a:prstDash val="solid"/>
        </a:ln>
      </c:spPr>
      <c:txPr>
        <a:bodyPr/>
        <a:lstStyle/>
        <a:p>
          <a:pPr>
            <a:defRPr sz="1600"/>
          </a:pPr>
          <a:endParaRPr lang="en-US"/>
        </a:p>
      </c:txPr>
    </c:legend>
    <c:plotVisOnly val="1"/>
    <c:dispBlanksAs val="gap"/>
    <c:showDLblsOverMax val="0"/>
  </c:chart>
  <c:spPr>
    <a:noFill/>
    <a:ln>
      <a:noFill/>
    </a:ln>
  </c:spPr>
  <c:txPr>
    <a:bodyPr/>
    <a:lstStyle/>
    <a:p>
      <a:pPr>
        <a:defRPr sz="1562" b="0" i="0" u="none" strike="noStrike" baseline="0">
          <a:solidFill>
            <a:schemeClr val="tx1"/>
          </a:solidFill>
          <a:latin typeface="+mn-lt"/>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631455651100178E-2"/>
          <c:y val="1.4028709374291173E-2"/>
          <c:w val="0.88683421576613297"/>
          <c:h val="0.72641077030532397"/>
        </c:manualLayout>
      </c:layout>
      <c:barChart>
        <c:barDir val="col"/>
        <c:grouping val="clustered"/>
        <c:varyColors val="0"/>
        <c:ser>
          <c:idx val="1"/>
          <c:order val="0"/>
          <c:tx>
            <c:strRef>
              <c:f>Sheet1!$A$2:$B$2</c:f>
              <c:strCache>
                <c:ptCount val="2"/>
                <c:pt idx="1">
                  <c:v>Substantiated</c:v>
                </c:pt>
              </c:strCache>
            </c:strRef>
          </c:tx>
          <c:spPr>
            <a:solidFill>
              <a:schemeClr val="accent1"/>
            </a:solidFill>
            <a:ln>
              <a:solidFill>
                <a:schemeClr val="tx1"/>
              </a:solidFill>
            </a:ln>
          </c:spPr>
          <c:invertIfNegative val="0"/>
          <c:dLbls>
            <c:numFmt formatCode="0%" sourceLinked="0"/>
            <c:spPr>
              <a:noFill/>
              <a:ln>
                <a:noFill/>
              </a:ln>
              <a:effectLst/>
            </c:spPr>
            <c:txPr>
              <a:bodyPr wrap="square" lIns="38100" tIns="19050" rIns="38100" bIns="19050" anchor="ctr">
                <a:spAutoFit/>
              </a:bodyPr>
              <a:lstStyle/>
              <a:p>
                <a:pPr>
                  <a:defRPr>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Sheet1!$C$1:$F$1</c:f>
              <c:strCache>
                <c:ptCount val="4"/>
                <c:pt idx="0">
                  <c:v>Low</c:v>
                </c:pt>
                <c:pt idx="1">
                  <c:v>Moderate</c:v>
                </c:pt>
                <c:pt idx="2">
                  <c:v>High</c:v>
                </c:pt>
                <c:pt idx="3">
                  <c:v>Very High</c:v>
                </c:pt>
              </c:strCache>
            </c:strRef>
          </c:cat>
          <c:val>
            <c:numRef>
              <c:f>Sheet1!$C$2:$F$2</c:f>
              <c:numCache>
                <c:formatCode>0.0%</c:formatCode>
                <c:ptCount val="4"/>
                <c:pt idx="0">
                  <c:v>8.5000000000000006E-2</c:v>
                </c:pt>
                <c:pt idx="1">
                  <c:v>0.252</c:v>
                </c:pt>
                <c:pt idx="2">
                  <c:v>0.77900000000000003</c:v>
                </c:pt>
                <c:pt idx="3">
                  <c:v>0.88400000000000001</c:v>
                </c:pt>
              </c:numCache>
            </c:numRef>
          </c:val>
        </c:ser>
        <c:ser>
          <c:idx val="0"/>
          <c:order val="1"/>
          <c:tx>
            <c:strRef>
              <c:f>Sheet1!$A$3:$B$3</c:f>
              <c:strCache>
                <c:ptCount val="2"/>
                <c:pt idx="1">
                  <c:v>Inconclusive</c:v>
                </c:pt>
              </c:strCache>
            </c:strRef>
          </c:tx>
          <c:spPr>
            <a:solidFill>
              <a:schemeClr val="accent2"/>
            </a:solidFill>
            <a:ln>
              <a:solidFill>
                <a:schemeClr val="tx1"/>
              </a:solidFill>
            </a:ln>
          </c:spPr>
          <c:invertIfNegative val="0"/>
          <c:dLbls>
            <c:numFmt formatCode="0%" sourceLinked="0"/>
            <c:spPr>
              <a:noFill/>
              <a:ln>
                <a:noFill/>
              </a:ln>
              <a:effectLst/>
            </c:spPr>
            <c:txPr>
              <a:bodyPr wrap="square" lIns="38100" tIns="19050" rIns="38100" bIns="19050" anchor="ctr">
                <a:spAutoFit/>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Sheet1!$C$1:$F$1</c:f>
              <c:strCache>
                <c:ptCount val="4"/>
                <c:pt idx="0">
                  <c:v>Low</c:v>
                </c:pt>
                <c:pt idx="1">
                  <c:v>Moderate</c:v>
                </c:pt>
                <c:pt idx="2">
                  <c:v>High</c:v>
                </c:pt>
                <c:pt idx="3">
                  <c:v>Very High</c:v>
                </c:pt>
              </c:strCache>
            </c:strRef>
          </c:cat>
          <c:val>
            <c:numRef>
              <c:f>Sheet1!$C$3:$F$3</c:f>
              <c:numCache>
                <c:formatCode>0.0%</c:formatCode>
                <c:ptCount val="4"/>
                <c:pt idx="0">
                  <c:v>2.1000000000000001E-2</c:v>
                </c:pt>
                <c:pt idx="1">
                  <c:v>4.2999999999999997E-2</c:v>
                </c:pt>
                <c:pt idx="2">
                  <c:v>0.161</c:v>
                </c:pt>
                <c:pt idx="3">
                  <c:v>0.32600000000000001</c:v>
                </c:pt>
              </c:numCache>
            </c:numRef>
          </c:val>
        </c:ser>
        <c:ser>
          <c:idx val="2"/>
          <c:order val="2"/>
          <c:tx>
            <c:strRef>
              <c:f>Sheet1!$A$4:$B$4</c:f>
              <c:strCache>
                <c:ptCount val="2"/>
                <c:pt idx="1">
                  <c:v>Unfounded</c:v>
                </c:pt>
              </c:strCache>
            </c:strRef>
          </c:tx>
          <c:spPr>
            <a:ln>
              <a:solidFill>
                <a:schemeClr val="tx1"/>
              </a:solidFill>
            </a:ln>
          </c:spPr>
          <c:invertIfNegative val="0"/>
          <c:dLbls>
            <c:numFmt formatCode="0%" sourceLinked="0"/>
            <c:spPr>
              <a:noFill/>
              <a:ln>
                <a:noFill/>
              </a:ln>
              <a:effectLst/>
            </c:spPr>
            <c:txPr>
              <a:bodyPr wrap="square" lIns="38100" tIns="19050" rIns="38100" bIns="19050" anchor="ctr">
                <a:spAutoFit/>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Sheet1!$C$1:$F$1</c:f>
              <c:strCache>
                <c:ptCount val="4"/>
                <c:pt idx="0">
                  <c:v>Low</c:v>
                </c:pt>
                <c:pt idx="1">
                  <c:v>Moderate</c:v>
                </c:pt>
                <c:pt idx="2">
                  <c:v>High</c:v>
                </c:pt>
                <c:pt idx="3">
                  <c:v>Very High</c:v>
                </c:pt>
              </c:strCache>
            </c:strRef>
          </c:cat>
          <c:val>
            <c:numRef>
              <c:f>Sheet1!$C$4:$F$4</c:f>
              <c:numCache>
                <c:formatCode>0.0%</c:formatCode>
                <c:ptCount val="4"/>
                <c:pt idx="0">
                  <c:v>2.1000000000000001E-2</c:v>
                </c:pt>
                <c:pt idx="1">
                  <c:v>3.5000000000000003E-2</c:v>
                </c:pt>
                <c:pt idx="2">
                  <c:v>0.108</c:v>
                </c:pt>
                <c:pt idx="3">
                  <c:v>0.21199999999999999</c:v>
                </c:pt>
              </c:numCache>
            </c:numRef>
          </c:val>
        </c:ser>
        <c:dLbls>
          <c:showLegendKey val="0"/>
          <c:showVal val="0"/>
          <c:showCatName val="0"/>
          <c:showSerName val="0"/>
          <c:showPercent val="0"/>
          <c:showBubbleSize val="0"/>
        </c:dLbls>
        <c:gapWidth val="50"/>
        <c:axId val="569005424"/>
        <c:axId val="569005816"/>
      </c:barChart>
      <c:catAx>
        <c:axId val="569005424"/>
        <c:scaling>
          <c:orientation val="minMax"/>
        </c:scaling>
        <c:delete val="0"/>
        <c:axPos val="b"/>
        <c:numFmt formatCode="General" sourceLinked="1"/>
        <c:majorTickMark val="none"/>
        <c:minorTickMark val="none"/>
        <c:tickLblPos val="nextTo"/>
        <c:spPr>
          <a:ln>
            <a:solidFill>
              <a:schemeClr val="tx1"/>
            </a:solidFill>
          </a:ln>
        </c:spPr>
        <c:txPr>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crossAx val="569005816"/>
        <c:crosses val="autoZero"/>
        <c:auto val="1"/>
        <c:lblAlgn val="ctr"/>
        <c:lblOffset val="100"/>
        <c:noMultiLvlLbl val="0"/>
      </c:catAx>
      <c:valAx>
        <c:axId val="569005816"/>
        <c:scaling>
          <c:orientation val="minMax"/>
          <c:max val="1"/>
          <c:min val="0"/>
        </c:scaling>
        <c:delete val="1"/>
        <c:axPos val="l"/>
        <c:numFmt formatCode="0.0%" sourceLinked="0"/>
        <c:majorTickMark val="out"/>
        <c:minorTickMark val="none"/>
        <c:tickLblPos val="nextTo"/>
        <c:crossAx val="569005424"/>
        <c:crosses val="autoZero"/>
        <c:crossBetween val="between"/>
        <c:majorUnit val="0.2"/>
      </c:valAx>
      <c:spPr>
        <a:ln>
          <a:solidFill>
            <a:srgbClr val="FFFFFF"/>
          </a:solidFill>
        </a:ln>
      </c:spPr>
    </c:plotArea>
    <c:legend>
      <c:legendPos val="b"/>
      <c:layout>
        <c:manualLayout>
          <c:xMode val="edge"/>
          <c:yMode val="edge"/>
          <c:x val="1.7220211393337889E-2"/>
          <c:y val="0.89336830172493031"/>
          <c:w val="0.9798252067804486"/>
          <c:h val="0.10584760562517234"/>
        </c:manualLayout>
      </c:layout>
      <c:overlay val="0"/>
      <c:spPr>
        <a:ln>
          <a:solidFill>
            <a:srgbClr val="FFFFFF"/>
          </a:solidFill>
        </a:ln>
      </c:spPr>
      <c:txPr>
        <a:bodyPr/>
        <a:lstStyle/>
        <a:p>
          <a:pPr>
            <a:defRPr>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6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717909671668397"/>
          <c:y val="2.9100529100529099E-2"/>
          <c:w val="0.75398108255336016"/>
          <c:h val="0.76476502937132862"/>
        </c:manualLayout>
      </c:layout>
      <c:barChart>
        <c:barDir val="bar"/>
        <c:grouping val="stacked"/>
        <c:varyColors val="0"/>
        <c:ser>
          <c:idx val="0"/>
          <c:order val="0"/>
          <c:tx>
            <c:strRef>
              <c:f>Sheet1!$B$1</c:f>
              <c:strCache>
                <c:ptCount val="1"/>
                <c:pt idx="0">
                  <c:v>Unsafe</c:v>
                </c:pt>
              </c:strCache>
            </c:strRef>
          </c:tx>
          <c:spPr>
            <a:ln>
              <a:solidFill>
                <a:schemeClr val="tx1"/>
              </a:solidFill>
            </a:ln>
          </c:spPr>
          <c:invertIfNegative val="0"/>
          <c:dLbls>
            <c:dLbl>
              <c:idx val="1"/>
              <c:layout>
                <c:manualLayout>
                  <c:x val="2.3536048798612477E-3"/>
                  <c:y val="2.2523046678275242E-17"/>
                </c:manualLayout>
              </c:layout>
              <c:tx>
                <c:rich>
                  <a:bodyPr/>
                  <a:lstStyle/>
                  <a:p>
                    <a:pPr>
                      <a:defRPr>
                        <a:solidFill>
                          <a:schemeClr val="bg1"/>
                        </a:solidFill>
                        <a:latin typeface="Verdana" panose="020B0604030504040204" pitchFamily="34" charset="0"/>
                        <a:ea typeface="Verdana" panose="020B0604030504040204" pitchFamily="34" charset="0"/>
                        <a:cs typeface="Verdana" panose="020B0604030504040204" pitchFamily="34" charset="0"/>
                      </a:defRPr>
                    </a:pPr>
                    <a:fld id="{AE8110C1-6B80-46F9-9C1B-1245082BF540}" type="VALUE">
                      <a:rPr lang="en-US" sz="1400"/>
                      <a:pPr>
                        <a:defRPr>
                          <a:solidFill>
                            <a:schemeClr val="bg1"/>
                          </a:solidFill>
                          <a:latin typeface="Verdana" panose="020B0604030504040204" pitchFamily="34" charset="0"/>
                          <a:ea typeface="Verdana" panose="020B0604030504040204" pitchFamily="34" charset="0"/>
                          <a:cs typeface="Verdana" panose="020B0604030504040204" pitchFamily="34" charset="0"/>
                        </a:defRPr>
                      </a:pPr>
                      <a:t>[VALUE]</a:t>
                    </a:fld>
                    <a:endParaRPr lang="en-US"/>
                  </a:p>
                </c:rich>
              </c:tx>
              <c:numFmt formatCode="0%" sourceLinked="0"/>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Lst>
            </c:dLbl>
            <c:numFmt formatCode="0%" sourceLinked="0"/>
            <c:spPr>
              <a:noFill/>
              <a:ln>
                <a:noFill/>
              </a:ln>
              <a:effectLst/>
            </c:spPr>
            <c:txPr>
              <a:bodyPr/>
              <a:lstStyle/>
              <a:p>
                <a:pPr>
                  <a:defRPr>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Immediate</c:v>
                </c:pt>
                <c:pt idx="1">
                  <c:v>Ten Days*</c:v>
                </c:pt>
              </c:strCache>
            </c:strRef>
          </c:cat>
          <c:val>
            <c:numRef>
              <c:f>Sheet1!$B$2:$B$3</c:f>
              <c:numCache>
                <c:formatCode>0.0%</c:formatCode>
                <c:ptCount val="2"/>
                <c:pt idx="0">
                  <c:v>0.152</c:v>
                </c:pt>
                <c:pt idx="1">
                  <c:v>2.5999999999999999E-2</c:v>
                </c:pt>
              </c:numCache>
            </c:numRef>
          </c:val>
        </c:ser>
        <c:ser>
          <c:idx val="1"/>
          <c:order val="1"/>
          <c:tx>
            <c:strRef>
              <c:f>Sheet1!$C$1</c:f>
              <c:strCache>
                <c:ptCount val="1"/>
                <c:pt idx="0">
                  <c:v>Safe With Plan</c:v>
                </c:pt>
              </c:strCache>
            </c:strRef>
          </c:tx>
          <c:spPr>
            <a:solidFill>
              <a:schemeClr val="accent2"/>
            </a:solidFill>
            <a:ln>
              <a:solidFill>
                <a:schemeClr val="tx1"/>
              </a:solidFill>
            </a:ln>
          </c:spPr>
          <c:invertIfNegative val="0"/>
          <c:dLbls>
            <c:numFmt formatCode="0%" sourceLinked="0"/>
            <c:spPr>
              <a:noFill/>
              <a:ln>
                <a:noFill/>
              </a:ln>
              <a:effectLst/>
            </c:spPr>
            <c:txPr>
              <a:bodyPr/>
              <a:lstStyle/>
              <a:p>
                <a:pPr>
                  <a:defRPr>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Immediate</c:v>
                </c:pt>
                <c:pt idx="1">
                  <c:v>Ten Days*</c:v>
                </c:pt>
              </c:strCache>
            </c:strRef>
          </c:cat>
          <c:val>
            <c:numRef>
              <c:f>Sheet1!$C$2:$C$3</c:f>
              <c:numCache>
                <c:formatCode>0.0%</c:formatCode>
                <c:ptCount val="2"/>
                <c:pt idx="0">
                  <c:v>0.22800000000000001</c:v>
                </c:pt>
                <c:pt idx="1">
                  <c:v>0.121</c:v>
                </c:pt>
              </c:numCache>
            </c:numRef>
          </c:val>
        </c:ser>
        <c:dLbls>
          <c:showLegendKey val="0"/>
          <c:showVal val="0"/>
          <c:showCatName val="0"/>
          <c:showSerName val="0"/>
          <c:showPercent val="0"/>
          <c:showBubbleSize val="0"/>
        </c:dLbls>
        <c:gapWidth val="50"/>
        <c:overlap val="100"/>
        <c:axId val="569006600"/>
        <c:axId val="569006992"/>
      </c:barChart>
      <c:catAx>
        <c:axId val="569006600"/>
        <c:scaling>
          <c:orientation val="minMax"/>
        </c:scaling>
        <c:delete val="0"/>
        <c:axPos val="l"/>
        <c:numFmt formatCode="General" sourceLinked="1"/>
        <c:majorTickMark val="none"/>
        <c:minorTickMark val="none"/>
        <c:tickLblPos val="nextTo"/>
        <c:txPr>
          <a:bodyPr/>
          <a:lstStyle/>
          <a:p>
            <a:pPr>
              <a:defRPr>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569006992"/>
        <c:crosses val="autoZero"/>
        <c:auto val="1"/>
        <c:lblAlgn val="ctr"/>
        <c:lblOffset val="100"/>
        <c:noMultiLvlLbl val="0"/>
      </c:catAx>
      <c:valAx>
        <c:axId val="569006992"/>
        <c:scaling>
          <c:orientation val="minMax"/>
        </c:scaling>
        <c:delete val="1"/>
        <c:axPos val="b"/>
        <c:numFmt formatCode="0%" sourceLinked="0"/>
        <c:majorTickMark val="out"/>
        <c:minorTickMark val="none"/>
        <c:tickLblPos val="nextTo"/>
        <c:crossAx val="569006600"/>
        <c:crosses val="autoZero"/>
        <c:crossBetween val="between"/>
      </c:valAx>
      <c:spPr>
        <a:noFill/>
        <a:ln w="25403">
          <a:noFill/>
        </a:ln>
      </c:spPr>
    </c:plotArea>
    <c:legend>
      <c:legendPos val="b"/>
      <c:layout>
        <c:manualLayout>
          <c:xMode val="edge"/>
          <c:yMode val="edge"/>
          <c:x val="2.9372802456296719E-2"/>
          <c:y val="0.88314103251104836"/>
          <c:w val="0.96933355618283579"/>
          <c:h val="0.10057129167901251"/>
        </c:manualLayout>
      </c:layout>
      <c:overlay val="0"/>
      <c:txPr>
        <a:bodyPr/>
        <a:lstStyle/>
        <a:p>
          <a:pPr>
            <a:defRPr>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txPr>
    <a:bodyPr/>
    <a:lstStyle/>
    <a:p>
      <a:pPr>
        <a:defRPr sz="1600">
          <a:latin typeface="+mn-lt"/>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mj-lt"/>
              </a:defRPr>
            </a:pPr>
            <a:r>
              <a:rPr lang="en-US" dirty="0">
                <a:latin typeface="+mj-lt"/>
              </a:rPr>
              <a:t>New Foster Care Cases with a Return Home Goal</a:t>
            </a:r>
            <a:r>
              <a:rPr lang="en-US">
                <a:latin typeface="+mj-lt"/>
              </a:rPr>
              <a:t>: </a:t>
            </a:r>
            <a:r>
              <a:rPr lang="en-US" smtClean="0">
                <a:latin typeface="+mj-lt"/>
              </a:rPr>
              <a:t>Post-Implementation </a:t>
            </a:r>
            <a:r>
              <a:rPr lang="en-US" dirty="0">
                <a:latin typeface="+mj-lt"/>
              </a:rPr>
              <a:t>Permanency Rate 15 </a:t>
            </a:r>
            <a:r>
              <a:rPr lang="en-US">
                <a:latin typeface="+mj-lt"/>
              </a:rPr>
              <a:t>Months </a:t>
            </a:r>
            <a:r>
              <a:rPr lang="en-US" smtClean="0">
                <a:latin typeface="+mj-lt"/>
              </a:rPr>
              <a:t>After </a:t>
            </a:r>
            <a:r>
              <a:rPr lang="en-US" dirty="0">
                <a:latin typeface="+mj-lt"/>
              </a:rPr>
              <a:t>Entering Foster Care by Ethnicity of Child</a:t>
            </a:r>
          </a:p>
        </c:rich>
      </c:tx>
      <c:layout>
        <c:manualLayout>
          <c:xMode val="edge"/>
          <c:yMode val="edge"/>
          <c:x val="0.12901290014470296"/>
          <c:y val="0.12672613335143831"/>
        </c:manualLayout>
      </c:layout>
      <c:overlay val="0"/>
      <c:spPr>
        <a:noFill/>
        <a:ln w="21523">
          <a:noFill/>
        </a:ln>
      </c:spPr>
    </c:title>
    <c:autoTitleDeleted val="0"/>
    <c:plotArea>
      <c:layout>
        <c:manualLayout>
          <c:layoutTarget val="inner"/>
          <c:xMode val="edge"/>
          <c:yMode val="edge"/>
          <c:x val="9.4089264173703252E-2"/>
          <c:y val="0.23377957717428538"/>
          <c:w val="0.88284953985317782"/>
          <c:h val="0.54899199152364864"/>
        </c:manualLayout>
      </c:layout>
      <c:barChart>
        <c:barDir val="col"/>
        <c:grouping val="clustered"/>
        <c:varyColors val="0"/>
        <c:ser>
          <c:idx val="0"/>
          <c:order val="0"/>
          <c:tx>
            <c:strRef>
              <c:f>Sheet1!$A$2</c:f>
              <c:strCache>
                <c:ptCount val="1"/>
                <c:pt idx="0">
                  <c:v>Pilot Group (N = 885)</c:v>
                </c:pt>
              </c:strCache>
            </c:strRef>
          </c:tx>
          <c:spPr>
            <a:solidFill>
              <a:schemeClr val="accent1"/>
            </a:solidFill>
            <a:ln w="10762">
              <a:solidFill>
                <a:schemeClr val="tx1"/>
              </a:solidFill>
              <a:prstDash val="solid"/>
            </a:ln>
          </c:spPr>
          <c:invertIfNegative val="0"/>
          <c:dLbls>
            <c:dLbl>
              <c:idx val="0"/>
              <c:layout>
                <c:manualLayout>
                  <c:x val="2.7038079677463933E-3"/>
                  <c:y val="-2.9700678823229589E-3"/>
                </c:manualLayout>
              </c:layout>
              <c:numFmt formatCode="0%" sourceLinked="0"/>
              <c:spPr>
                <a:noFill/>
                <a:ln w="21523">
                  <a:noFill/>
                </a:ln>
              </c:spPr>
              <c:txPr>
                <a:bodyPr/>
                <a:lstStyle/>
                <a:p>
                  <a:pPr>
                    <a:defRPr sz="1600">
                      <a:latin typeface="+mj-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2.3269594358185839E-3"/>
                  <c:y val="6.8910726498864526E-3"/>
                </c:manualLayout>
              </c:layout>
              <c:numFmt formatCode="0%" sourceLinked="0"/>
              <c:spPr>
                <a:noFill/>
                <a:ln w="21523">
                  <a:noFill/>
                </a:ln>
              </c:spPr>
              <c:txPr>
                <a:bodyPr/>
                <a:lstStyle/>
                <a:p>
                  <a:pPr>
                    <a:defRPr sz="1600">
                      <a:latin typeface="+mj-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5.2900032420529645E-5"/>
                  <c:y val="2.8041777404263384E-3"/>
                </c:manualLayout>
              </c:layout>
              <c:numFmt formatCode="0%" sourceLinked="0"/>
              <c:spPr>
                <a:noFill/>
                <a:ln w="21523">
                  <a:noFill/>
                </a:ln>
              </c:spPr>
              <c:txPr>
                <a:bodyPr/>
                <a:lstStyle/>
                <a:p>
                  <a:pPr>
                    <a:defRPr sz="1600">
                      <a:latin typeface="+mj-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Mode val="edge"/>
                  <c:yMode val="edge"/>
                  <c:x val="0.56574185765983409"/>
                  <c:y val="0.44382022471910132"/>
                </c:manualLayout>
              </c:layout>
              <c:numFmt formatCode="0%" sourceLinked="0"/>
              <c:spPr>
                <a:noFill/>
                <a:ln w="21523">
                  <a:noFill/>
                </a:ln>
              </c:spPr>
              <c:txPr>
                <a:bodyPr/>
                <a:lstStyle/>
                <a:p>
                  <a:pPr>
                    <a:defRPr sz="1600">
                      <a:latin typeface="+mj-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1523">
                <a:noFill/>
              </a:ln>
            </c:spPr>
            <c:txPr>
              <a:bodyPr wrap="square" lIns="38100" tIns="19050" rIns="38100" bIns="19050" anchor="ctr">
                <a:spAutoFit/>
              </a:bodyPr>
              <a:lstStyle/>
              <a:p>
                <a:pPr>
                  <a:defRPr sz="160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White</c:v>
                </c:pt>
                <c:pt idx="1">
                  <c:v>African American</c:v>
                </c:pt>
                <c:pt idx="2">
                  <c:v>Other/Unknown</c:v>
                </c:pt>
              </c:strCache>
            </c:strRef>
          </c:cat>
          <c:val>
            <c:numRef>
              <c:f>Sheet1!$B$2:$D$2</c:f>
              <c:numCache>
                <c:formatCode>0.0%</c:formatCode>
                <c:ptCount val="3"/>
                <c:pt idx="0">
                  <c:v>0.66700000000000004</c:v>
                </c:pt>
                <c:pt idx="1">
                  <c:v>0.67200000000000004</c:v>
                </c:pt>
                <c:pt idx="2">
                  <c:v>0.86399999999999999</c:v>
                </c:pt>
              </c:numCache>
            </c:numRef>
          </c:val>
        </c:ser>
        <c:ser>
          <c:idx val="1"/>
          <c:order val="1"/>
          <c:tx>
            <c:strRef>
              <c:f>Sheet1!$A$3</c:f>
              <c:strCache>
                <c:ptCount val="1"/>
                <c:pt idx="0">
                  <c:v>Comparison Group (N = 1,222) </c:v>
                </c:pt>
              </c:strCache>
            </c:strRef>
          </c:tx>
          <c:spPr>
            <a:solidFill>
              <a:schemeClr val="accent2"/>
            </a:solidFill>
            <a:ln w="10762">
              <a:solidFill>
                <a:schemeClr val="tx1"/>
              </a:solidFill>
              <a:prstDash val="solid"/>
            </a:ln>
          </c:spPr>
          <c:invertIfNegative val="0"/>
          <c:dLbls>
            <c:dLbl>
              <c:idx val="0"/>
              <c:layout>
                <c:manualLayout>
                  <c:x val="-2.2971847169153802E-3"/>
                  <c:y val="-1.0792931351222564E-2"/>
                </c:manualLayout>
              </c:layout>
              <c:numFmt formatCode="0%" sourceLinked="0"/>
              <c:spPr>
                <a:noFill/>
                <a:ln w="21523">
                  <a:noFill/>
                </a:ln>
              </c:spPr>
              <c:txPr>
                <a:bodyPr/>
                <a:lstStyle/>
                <a:p>
                  <a:pPr>
                    <a:defRPr sz="1600">
                      <a:solidFill>
                        <a:schemeClr val="tx1"/>
                      </a:solidFill>
                      <a:latin typeface="+mj-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3.0536868353242385E-3"/>
                  <c:y val="-1.2164851576708848E-2"/>
                </c:manualLayout>
              </c:layout>
              <c:numFmt formatCode="0%" sourceLinked="0"/>
              <c:spPr>
                <a:noFill/>
                <a:ln w="21523">
                  <a:noFill/>
                </a:ln>
              </c:spPr>
              <c:txPr>
                <a:bodyPr/>
                <a:lstStyle/>
                <a:p>
                  <a:pPr>
                    <a:defRPr sz="1600">
                      <a:solidFill>
                        <a:schemeClr val="tx1"/>
                      </a:solidFill>
                      <a:latin typeface="+mj-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2.2170506305953523E-3"/>
                  <c:y val="4.4949885030250445E-3"/>
                </c:manualLayout>
              </c:layout>
              <c:numFmt formatCode="0%" sourceLinked="0"/>
              <c:spPr>
                <a:noFill/>
                <a:ln w="21523">
                  <a:noFill/>
                </a:ln>
              </c:spPr>
              <c:txPr>
                <a:bodyPr/>
                <a:lstStyle/>
                <a:p>
                  <a:pPr>
                    <a:defRPr sz="1600">
                      <a:solidFill>
                        <a:schemeClr val="tx1"/>
                      </a:solidFill>
                      <a:latin typeface="+mj-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Mode val="edge"/>
                  <c:yMode val="edge"/>
                  <c:x val="0.61519903498190665"/>
                  <c:y val="0.47565543071161043"/>
                </c:manualLayout>
              </c:layout>
              <c:numFmt formatCode="0%" sourceLinked="0"/>
              <c:spPr>
                <a:noFill/>
                <a:ln w="21523">
                  <a:noFill/>
                </a:ln>
              </c:spPr>
              <c:txPr>
                <a:bodyPr/>
                <a:lstStyle/>
                <a:p>
                  <a:pPr>
                    <a:defRPr sz="1600">
                      <a:solidFill>
                        <a:schemeClr val="tx1"/>
                      </a:solidFill>
                      <a:latin typeface="+mj-l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1523">
                <a:noFill/>
              </a:ln>
            </c:spPr>
            <c:txPr>
              <a:bodyPr wrap="square" lIns="38100" tIns="19050" rIns="38100" bIns="19050" anchor="ctr">
                <a:spAutoFit/>
              </a:bodyPr>
              <a:lstStyle/>
              <a:p>
                <a:pPr>
                  <a:defRPr sz="1600">
                    <a:solidFill>
                      <a:schemeClr val="tx1"/>
                    </a:solidFill>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White</c:v>
                </c:pt>
                <c:pt idx="1">
                  <c:v>African American</c:v>
                </c:pt>
                <c:pt idx="2">
                  <c:v>Other/Unknown</c:v>
                </c:pt>
              </c:strCache>
            </c:strRef>
          </c:cat>
          <c:val>
            <c:numRef>
              <c:f>Sheet1!$B$3:$D$3</c:f>
              <c:numCache>
                <c:formatCode>0.0%</c:formatCode>
                <c:ptCount val="3"/>
                <c:pt idx="0">
                  <c:v>0.55800000000000005</c:v>
                </c:pt>
                <c:pt idx="1">
                  <c:v>0.55200000000000005</c:v>
                </c:pt>
                <c:pt idx="2">
                  <c:v>0.65700000000000003</c:v>
                </c:pt>
              </c:numCache>
            </c:numRef>
          </c:val>
        </c:ser>
        <c:dLbls>
          <c:showLegendKey val="0"/>
          <c:showVal val="1"/>
          <c:showCatName val="0"/>
          <c:showSerName val="0"/>
          <c:showPercent val="0"/>
          <c:showBubbleSize val="0"/>
        </c:dLbls>
        <c:gapWidth val="50"/>
        <c:axId val="569007776"/>
        <c:axId val="569008168"/>
      </c:barChart>
      <c:catAx>
        <c:axId val="569007776"/>
        <c:scaling>
          <c:orientation val="minMax"/>
        </c:scaling>
        <c:delete val="0"/>
        <c:axPos val="b"/>
        <c:numFmt formatCode="General" sourceLinked="1"/>
        <c:majorTickMark val="none"/>
        <c:minorTickMark val="none"/>
        <c:tickLblPos val="nextTo"/>
        <c:spPr>
          <a:ln w="2691">
            <a:solidFill>
              <a:schemeClr val="tx1"/>
            </a:solidFill>
            <a:prstDash val="solid"/>
          </a:ln>
        </c:spPr>
        <c:txPr>
          <a:bodyPr rot="0" vert="horz"/>
          <a:lstStyle/>
          <a:p>
            <a:pPr>
              <a:defRPr sz="1600">
                <a:latin typeface="+mj-lt"/>
              </a:defRPr>
            </a:pPr>
            <a:endParaRPr lang="en-US"/>
          </a:p>
        </c:txPr>
        <c:crossAx val="569008168"/>
        <c:crosses val="autoZero"/>
        <c:auto val="1"/>
        <c:lblAlgn val="ctr"/>
        <c:lblOffset val="100"/>
        <c:tickLblSkip val="1"/>
        <c:tickMarkSkip val="1"/>
        <c:noMultiLvlLbl val="0"/>
      </c:catAx>
      <c:valAx>
        <c:axId val="569008168"/>
        <c:scaling>
          <c:orientation val="minMax"/>
          <c:max val="1"/>
        </c:scaling>
        <c:delete val="1"/>
        <c:axPos val="l"/>
        <c:numFmt formatCode="0.0%" sourceLinked="0"/>
        <c:majorTickMark val="out"/>
        <c:minorTickMark val="none"/>
        <c:tickLblPos val="nextTo"/>
        <c:crossAx val="569007776"/>
        <c:crosses val="autoZero"/>
        <c:crossBetween val="between"/>
        <c:majorUnit val="0.2"/>
      </c:valAx>
      <c:spPr>
        <a:noFill/>
        <a:ln w="10762">
          <a:noFill/>
          <a:prstDash val="solid"/>
        </a:ln>
      </c:spPr>
    </c:plotArea>
    <c:legend>
      <c:legendPos val="b"/>
      <c:layout>
        <c:manualLayout>
          <c:xMode val="edge"/>
          <c:yMode val="edge"/>
          <c:x val="0"/>
          <c:y val="0.86020982923753253"/>
          <c:w val="0.98966630752401652"/>
          <c:h val="6.9288400517099502E-2"/>
        </c:manualLayout>
      </c:layout>
      <c:overlay val="0"/>
      <c:spPr>
        <a:noFill/>
        <a:ln w="10762">
          <a:noFill/>
          <a:prstDash val="solid"/>
        </a:ln>
      </c:spPr>
      <c:txPr>
        <a:bodyPr/>
        <a:lstStyle/>
        <a:p>
          <a:pPr>
            <a:defRPr sz="1600">
              <a:latin typeface="+mj-lt"/>
            </a:defRPr>
          </a:pPr>
          <a:endParaRPr lang="en-US"/>
        </a:p>
      </c:txPr>
    </c:legend>
    <c:plotVisOnly val="1"/>
    <c:dispBlanksAs val="gap"/>
    <c:showDLblsOverMax val="0"/>
  </c:chart>
  <c:spPr>
    <a:noFill/>
    <a:ln>
      <a:noFill/>
    </a:ln>
  </c:spPr>
  <c:txPr>
    <a:bodyPr/>
    <a:lstStyle/>
    <a:p>
      <a:pPr>
        <a:defRPr sz="1391" b="0"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F51D80-4B30-461C-9983-FD0160AC6EA6}"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50D82DD2-FB4D-4111-9311-2B3DB6EF3BE4}">
      <dgm:prSet phldrT="[Text]" custT="1"/>
      <dgm:spPr>
        <a:solidFill>
          <a:schemeClr val="accent1">
            <a:lumMod val="60000"/>
            <a:lumOff val="40000"/>
          </a:schemeClr>
        </a:solidFill>
      </dgm:spPr>
      <dgm:t>
        <a:bodyPr lIns="0" rIns="0"/>
        <a:lstStyle/>
        <a:p>
          <a:r>
            <a:rPr lang="en-US" sz="1600" b="1" dirty="0" smtClean="0">
              <a:solidFill>
                <a:schemeClr val="tx1"/>
              </a:solidFill>
            </a:rPr>
            <a:t>Family</a:t>
          </a:r>
          <a:endParaRPr lang="en-US" sz="1600" b="1" dirty="0">
            <a:solidFill>
              <a:schemeClr val="tx1"/>
            </a:solidFill>
          </a:endParaRPr>
        </a:p>
      </dgm:t>
    </dgm:pt>
    <dgm:pt modelId="{91CDFF9A-2760-4B88-B576-703678A28FF1}" type="parTrans" cxnId="{182B05F9-BCE0-4127-81C3-38420428784B}">
      <dgm:prSet/>
      <dgm:spPr/>
      <dgm:t>
        <a:bodyPr/>
        <a:lstStyle/>
        <a:p>
          <a:endParaRPr lang="en-US" sz="1400" b="1"/>
        </a:p>
      </dgm:t>
    </dgm:pt>
    <dgm:pt modelId="{AF4C9B82-9E89-4138-9736-F0CF852CDC99}" type="sibTrans" cxnId="{182B05F9-BCE0-4127-81C3-38420428784B}">
      <dgm:prSet/>
      <dgm:spPr/>
      <dgm:t>
        <a:bodyPr/>
        <a:lstStyle/>
        <a:p>
          <a:endParaRPr lang="en-US" sz="1400" b="1"/>
        </a:p>
      </dgm:t>
    </dgm:pt>
    <dgm:pt modelId="{7A4EED89-D8A9-4B80-BFE0-793FDEA9BCA7}">
      <dgm:prSet phldrT="[Text]" custT="1"/>
      <dgm:spPr>
        <a:solidFill>
          <a:schemeClr val="accent2">
            <a:lumMod val="60000"/>
            <a:lumOff val="40000"/>
          </a:schemeClr>
        </a:solidFill>
      </dgm:spPr>
      <dgm:t>
        <a:bodyPr lIns="0" tIns="0" rIns="0" bIns="0"/>
        <a:lstStyle/>
        <a:p>
          <a:r>
            <a:rPr lang="en-US" sz="1400" b="1" dirty="0" smtClean="0">
              <a:solidFill>
                <a:schemeClr val="tx1"/>
              </a:solidFill>
            </a:rPr>
            <a:t>Engagement</a:t>
          </a:r>
          <a:endParaRPr lang="en-US" sz="1400" b="1" dirty="0">
            <a:solidFill>
              <a:schemeClr val="tx1"/>
            </a:solidFill>
          </a:endParaRPr>
        </a:p>
      </dgm:t>
    </dgm:pt>
    <dgm:pt modelId="{E015BF4D-A098-4389-B080-D807D245DE24}" type="parTrans" cxnId="{AA69C4F3-B06A-4FDF-BCC6-8A8E1AE328A0}">
      <dgm:prSet/>
      <dgm:spPr/>
      <dgm:t>
        <a:bodyPr/>
        <a:lstStyle/>
        <a:p>
          <a:endParaRPr lang="en-US" sz="1400" b="1"/>
        </a:p>
      </dgm:t>
    </dgm:pt>
    <dgm:pt modelId="{3210C7E6-5A8B-457E-8D65-C23A6C6D6CB4}" type="sibTrans" cxnId="{AA69C4F3-B06A-4FDF-BCC6-8A8E1AE328A0}">
      <dgm:prSet/>
      <dgm:spPr>
        <a:solidFill>
          <a:schemeClr val="accent2">
            <a:lumMod val="60000"/>
            <a:lumOff val="40000"/>
          </a:schemeClr>
        </a:solidFill>
      </dgm:spPr>
      <dgm:t>
        <a:bodyPr/>
        <a:lstStyle/>
        <a:p>
          <a:endParaRPr lang="en-US" sz="1400" b="1" dirty="0"/>
        </a:p>
      </dgm:t>
    </dgm:pt>
    <dgm:pt modelId="{479AF2DE-B21C-400C-8E22-0F43243677B1}">
      <dgm:prSet phldrT="[Text]" custT="1"/>
      <dgm:spPr>
        <a:solidFill>
          <a:schemeClr val="tx2">
            <a:lumMod val="40000"/>
            <a:lumOff val="60000"/>
          </a:schemeClr>
        </a:solidFill>
      </dgm:spPr>
      <dgm:t>
        <a:bodyPr lIns="0" rIns="0"/>
        <a:lstStyle/>
        <a:p>
          <a:r>
            <a:rPr lang="en-US" sz="1400" b="1" dirty="0" smtClean="0">
              <a:solidFill>
                <a:schemeClr val="tx1"/>
              </a:solidFill>
            </a:rPr>
            <a:t>Research</a:t>
          </a:r>
          <a:endParaRPr lang="en-US" sz="1400" b="1" dirty="0">
            <a:solidFill>
              <a:schemeClr val="tx1"/>
            </a:solidFill>
          </a:endParaRPr>
        </a:p>
      </dgm:t>
    </dgm:pt>
    <dgm:pt modelId="{2E21E116-3224-4016-A345-0A3CAED0EBC2}" type="parTrans" cxnId="{D926264D-0921-4D2A-B869-FF2077582FB9}">
      <dgm:prSet/>
      <dgm:spPr/>
      <dgm:t>
        <a:bodyPr/>
        <a:lstStyle/>
        <a:p>
          <a:endParaRPr lang="en-US" sz="1400" b="1"/>
        </a:p>
      </dgm:t>
    </dgm:pt>
    <dgm:pt modelId="{187C8713-5089-4B79-BF1F-0370EE2AD311}" type="sibTrans" cxnId="{D926264D-0921-4D2A-B869-FF2077582FB9}">
      <dgm:prSet/>
      <dgm:spPr>
        <a:solidFill>
          <a:schemeClr val="accent3">
            <a:lumMod val="40000"/>
            <a:lumOff val="60000"/>
          </a:schemeClr>
        </a:solidFill>
      </dgm:spPr>
      <dgm:t>
        <a:bodyPr/>
        <a:lstStyle/>
        <a:p>
          <a:endParaRPr lang="en-US" sz="1400" b="1" dirty="0"/>
        </a:p>
      </dgm:t>
    </dgm:pt>
    <dgm:pt modelId="{4BD69EBE-904F-4CDB-B968-8DE47EAA2739}">
      <dgm:prSet phldrT="[Text]" custT="1"/>
      <dgm:spPr>
        <a:solidFill>
          <a:schemeClr val="bg2">
            <a:lumMod val="60000"/>
            <a:lumOff val="40000"/>
          </a:schemeClr>
        </a:solidFill>
      </dgm:spPr>
      <dgm:t>
        <a:bodyPr lIns="0" rIns="0"/>
        <a:lstStyle/>
        <a:p>
          <a:r>
            <a:rPr lang="en-US" sz="1400" b="1" dirty="0" smtClean="0">
              <a:solidFill>
                <a:schemeClr val="tx1"/>
              </a:solidFill>
            </a:rPr>
            <a:t>Structure</a:t>
          </a:r>
          <a:endParaRPr lang="en-US" sz="1400" b="1" dirty="0">
            <a:solidFill>
              <a:schemeClr val="tx1"/>
            </a:solidFill>
          </a:endParaRPr>
        </a:p>
      </dgm:t>
    </dgm:pt>
    <dgm:pt modelId="{51D9D36F-ADEF-428B-87B5-31AA2A17B2AC}" type="parTrans" cxnId="{4B819097-5863-482D-8A68-3AF848A3B404}">
      <dgm:prSet/>
      <dgm:spPr/>
      <dgm:t>
        <a:bodyPr/>
        <a:lstStyle/>
        <a:p>
          <a:endParaRPr lang="en-US" sz="1400" b="1"/>
        </a:p>
      </dgm:t>
    </dgm:pt>
    <dgm:pt modelId="{51A26B3B-FBF3-4BD4-8A71-B0CF04A7FCE4}" type="sibTrans" cxnId="{4B819097-5863-482D-8A68-3AF848A3B404}">
      <dgm:prSet/>
      <dgm:spPr>
        <a:solidFill>
          <a:schemeClr val="bg2">
            <a:lumMod val="40000"/>
            <a:lumOff val="60000"/>
          </a:schemeClr>
        </a:solidFill>
      </dgm:spPr>
      <dgm:t>
        <a:bodyPr/>
        <a:lstStyle/>
        <a:p>
          <a:endParaRPr lang="en-US" sz="1400" b="1" dirty="0"/>
        </a:p>
      </dgm:t>
    </dgm:pt>
    <dgm:pt modelId="{7FF560F2-09DA-4813-8772-135E6A2D99EE}">
      <dgm:prSet phldrT="[Text]" custT="1"/>
      <dgm:spPr/>
      <dgm:t>
        <a:bodyPr lIns="0" rIns="0"/>
        <a:lstStyle/>
        <a:p>
          <a:r>
            <a:rPr lang="en-US" sz="1400" b="1" dirty="0" smtClean="0">
              <a:solidFill>
                <a:schemeClr val="tx1"/>
              </a:solidFill>
            </a:rPr>
            <a:t>Professional Judgment</a:t>
          </a:r>
          <a:endParaRPr lang="en-US" sz="1400" b="1" dirty="0">
            <a:solidFill>
              <a:schemeClr val="tx1"/>
            </a:solidFill>
          </a:endParaRPr>
        </a:p>
      </dgm:t>
    </dgm:pt>
    <dgm:pt modelId="{9A910C99-2925-4BF7-BA74-4D1EDD2B20B7}" type="parTrans" cxnId="{D1715247-EF76-4F99-8B9F-68C94BDE7F0A}">
      <dgm:prSet/>
      <dgm:spPr/>
      <dgm:t>
        <a:bodyPr/>
        <a:lstStyle/>
        <a:p>
          <a:endParaRPr lang="en-US" sz="1400" b="1"/>
        </a:p>
      </dgm:t>
    </dgm:pt>
    <dgm:pt modelId="{94C99FC5-8AEF-4805-B48C-B07459840EE4}" type="sibTrans" cxnId="{D1715247-EF76-4F99-8B9F-68C94BDE7F0A}">
      <dgm:prSet/>
      <dgm:spPr/>
      <dgm:t>
        <a:bodyPr/>
        <a:lstStyle/>
        <a:p>
          <a:endParaRPr lang="en-US" sz="1400" b="1" dirty="0"/>
        </a:p>
      </dgm:t>
    </dgm:pt>
    <dgm:pt modelId="{D13D09C3-375A-41A6-BC61-BF8239E1B63A}" type="pres">
      <dgm:prSet presAssocID="{EEF51D80-4B30-461C-9983-FD0160AC6EA6}" presName="Name0" presStyleCnt="0">
        <dgm:presLayoutVars>
          <dgm:chMax val="1"/>
          <dgm:dir/>
          <dgm:animLvl val="ctr"/>
          <dgm:resizeHandles val="exact"/>
        </dgm:presLayoutVars>
      </dgm:prSet>
      <dgm:spPr/>
      <dgm:t>
        <a:bodyPr/>
        <a:lstStyle/>
        <a:p>
          <a:endParaRPr lang="en-US"/>
        </a:p>
      </dgm:t>
    </dgm:pt>
    <dgm:pt modelId="{648CAFFE-C641-489E-B0CB-247CCDA43CDC}" type="pres">
      <dgm:prSet presAssocID="{50D82DD2-FB4D-4111-9311-2B3DB6EF3BE4}" presName="centerShape" presStyleLbl="node0" presStyleIdx="0" presStyleCnt="1" custScaleX="86703" custScaleY="86703"/>
      <dgm:spPr/>
      <dgm:t>
        <a:bodyPr/>
        <a:lstStyle/>
        <a:p>
          <a:endParaRPr lang="en-US"/>
        </a:p>
      </dgm:t>
    </dgm:pt>
    <dgm:pt modelId="{908F39BE-7070-430A-8E17-B26C38BFF451}" type="pres">
      <dgm:prSet presAssocID="{7A4EED89-D8A9-4B80-BFE0-793FDEA9BCA7}" presName="node" presStyleLbl="node1" presStyleIdx="0" presStyleCnt="4" custScaleX="123862" custScaleY="123862" custRadScaleRad="82369">
        <dgm:presLayoutVars>
          <dgm:bulletEnabled val="1"/>
        </dgm:presLayoutVars>
      </dgm:prSet>
      <dgm:spPr/>
      <dgm:t>
        <a:bodyPr/>
        <a:lstStyle/>
        <a:p>
          <a:endParaRPr lang="en-US"/>
        </a:p>
      </dgm:t>
    </dgm:pt>
    <dgm:pt modelId="{846E4564-6801-41E1-9FD8-4C68E2746F90}" type="pres">
      <dgm:prSet presAssocID="{7A4EED89-D8A9-4B80-BFE0-793FDEA9BCA7}" presName="dummy" presStyleCnt="0"/>
      <dgm:spPr/>
      <dgm:t>
        <a:bodyPr/>
        <a:lstStyle/>
        <a:p>
          <a:endParaRPr lang="en-US"/>
        </a:p>
      </dgm:t>
    </dgm:pt>
    <dgm:pt modelId="{779D8A8E-325F-4F5C-9CB2-6457383E8E32}" type="pres">
      <dgm:prSet presAssocID="{3210C7E6-5A8B-457E-8D65-C23A6C6D6CB4}" presName="sibTrans" presStyleLbl="sibTrans2D1" presStyleIdx="0" presStyleCnt="4"/>
      <dgm:spPr/>
      <dgm:t>
        <a:bodyPr/>
        <a:lstStyle/>
        <a:p>
          <a:endParaRPr lang="en-US"/>
        </a:p>
      </dgm:t>
    </dgm:pt>
    <dgm:pt modelId="{B5192DFB-AFF8-4E79-84B2-529EAE50E1B0}" type="pres">
      <dgm:prSet presAssocID="{479AF2DE-B21C-400C-8E22-0F43243677B1}" presName="node" presStyleLbl="node1" presStyleIdx="1" presStyleCnt="4" custScaleX="123862" custScaleY="123862">
        <dgm:presLayoutVars>
          <dgm:bulletEnabled val="1"/>
        </dgm:presLayoutVars>
      </dgm:prSet>
      <dgm:spPr/>
      <dgm:t>
        <a:bodyPr/>
        <a:lstStyle/>
        <a:p>
          <a:endParaRPr lang="en-US"/>
        </a:p>
      </dgm:t>
    </dgm:pt>
    <dgm:pt modelId="{B0EC5FF7-C071-457B-837F-EB66E725C67A}" type="pres">
      <dgm:prSet presAssocID="{479AF2DE-B21C-400C-8E22-0F43243677B1}" presName="dummy" presStyleCnt="0"/>
      <dgm:spPr/>
      <dgm:t>
        <a:bodyPr/>
        <a:lstStyle/>
        <a:p>
          <a:endParaRPr lang="en-US"/>
        </a:p>
      </dgm:t>
    </dgm:pt>
    <dgm:pt modelId="{8FF231E8-D92E-4389-A117-60ABC891563C}" type="pres">
      <dgm:prSet presAssocID="{187C8713-5089-4B79-BF1F-0370EE2AD311}" presName="sibTrans" presStyleLbl="sibTrans2D1" presStyleIdx="1" presStyleCnt="4"/>
      <dgm:spPr/>
      <dgm:t>
        <a:bodyPr/>
        <a:lstStyle/>
        <a:p>
          <a:endParaRPr lang="en-US"/>
        </a:p>
      </dgm:t>
    </dgm:pt>
    <dgm:pt modelId="{1FF827AE-893F-491C-9A34-330F006C6D3F}" type="pres">
      <dgm:prSet presAssocID="{4BD69EBE-904F-4CDB-B968-8DE47EAA2739}" presName="node" presStyleLbl="node1" presStyleIdx="2" presStyleCnt="4" custScaleX="123862" custScaleY="123862" custRadScaleRad="84461">
        <dgm:presLayoutVars>
          <dgm:bulletEnabled val="1"/>
        </dgm:presLayoutVars>
      </dgm:prSet>
      <dgm:spPr/>
      <dgm:t>
        <a:bodyPr/>
        <a:lstStyle/>
        <a:p>
          <a:endParaRPr lang="en-US"/>
        </a:p>
      </dgm:t>
    </dgm:pt>
    <dgm:pt modelId="{1CFB1D56-5F10-4967-93D1-0EC5A31A54C3}" type="pres">
      <dgm:prSet presAssocID="{4BD69EBE-904F-4CDB-B968-8DE47EAA2739}" presName="dummy" presStyleCnt="0"/>
      <dgm:spPr/>
      <dgm:t>
        <a:bodyPr/>
        <a:lstStyle/>
        <a:p>
          <a:endParaRPr lang="en-US"/>
        </a:p>
      </dgm:t>
    </dgm:pt>
    <dgm:pt modelId="{57CFECEB-E5C1-40BB-B23A-B193B6822767}" type="pres">
      <dgm:prSet presAssocID="{51A26B3B-FBF3-4BD4-8A71-B0CF04A7FCE4}" presName="sibTrans" presStyleLbl="sibTrans2D1" presStyleIdx="2" presStyleCnt="4"/>
      <dgm:spPr/>
      <dgm:t>
        <a:bodyPr/>
        <a:lstStyle/>
        <a:p>
          <a:endParaRPr lang="en-US"/>
        </a:p>
      </dgm:t>
    </dgm:pt>
    <dgm:pt modelId="{AE44F666-2EEC-4039-B548-B4EAC1DE3984}" type="pres">
      <dgm:prSet presAssocID="{7FF560F2-09DA-4813-8772-135E6A2D99EE}" presName="node" presStyleLbl="node1" presStyleIdx="3" presStyleCnt="4" custScaleX="123862" custScaleY="123862">
        <dgm:presLayoutVars>
          <dgm:bulletEnabled val="1"/>
        </dgm:presLayoutVars>
      </dgm:prSet>
      <dgm:spPr/>
      <dgm:t>
        <a:bodyPr/>
        <a:lstStyle/>
        <a:p>
          <a:endParaRPr lang="en-US"/>
        </a:p>
      </dgm:t>
    </dgm:pt>
    <dgm:pt modelId="{94F09AE3-4AA9-4EEA-8644-3B82FE18E4A2}" type="pres">
      <dgm:prSet presAssocID="{7FF560F2-09DA-4813-8772-135E6A2D99EE}" presName="dummy" presStyleCnt="0"/>
      <dgm:spPr/>
      <dgm:t>
        <a:bodyPr/>
        <a:lstStyle/>
        <a:p>
          <a:endParaRPr lang="en-US"/>
        </a:p>
      </dgm:t>
    </dgm:pt>
    <dgm:pt modelId="{7AC54A32-6A29-48D0-8792-A3B21C6795D4}" type="pres">
      <dgm:prSet presAssocID="{94C99FC5-8AEF-4805-B48C-B07459840EE4}" presName="sibTrans" presStyleLbl="sibTrans2D1" presStyleIdx="3" presStyleCnt="4"/>
      <dgm:spPr/>
      <dgm:t>
        <a:bodyPr/>
        <a:lstStyle/>
        <a:p>
          <a:endParaRPr lang="en-US"/>
        </a:p>
      </dgm:t>
    </dgm:pt>
  </dgm:ptLst>
  <dgm:cxnLst>
    <dgm:cxn modelId="{BAA4C61B-828B-4091-A278-F740B3DB2E91}" type="presOf" srcId="{50D82DD2-FB4D-4111-9311-2B3DB6EF3BE4}" destId="{648CAFFE-C641-489E-B0CB-247CCDA43CDC}" srcOrd="0" destOrd="0" presId="urn:microsoft.com/office/officeart/2005/8/layout/radial6"/>
    <dgm:cxn modelId="{87CC7AD3-1C16-4518-ADEC-0E7C240C035F}" type="presOf" srcId="{187C8713-5089-4B79-BF1F-0370EE2AD311}" destId="{8FF231E8-D92E-4389-A117-60ABC891563C}" srcOrd="0" destOrd="0" presId="urn:microsoft.com/office/officeart/2005/8/layout/radial6"/>
    <dgm:cxn modelId="{182B05F9-BCE0-4127-81C3-38420428784B}" srcId="{EEF51D80-4B30-461C-9983-FD0160AC6EA6}" destId="{50D82DD2-FB4D-4111-9311-2B3DB6EF3BE4}" srcOrd="0" destOrd="0" parTransId="{91CDFF9A-2760-4B88-B576-703678A28FF1}" sibTransId="{AF4C9B82-9E89-4138-9736-F0CF852CDC99}"/>
    <dgm:cxn modelId="{88FC4A3D-CFFA-4B42-9DF7-19B11377E326}" type="presOf" srcId="{479AF2DE-B21C-400C-8E22-0F43243677B1}" destId="{B5192DFB-AFF8-4E79-84B2-529EAE50E1B0}" srcOrd="0" destOrd="0" presId="urn:microsoft.com/office/officeart/2005/8/layout/radial6"/>
    <dgm:cxn modelId="{BA017BBE-EE23-4544-A79B-5093FEDCA4DE}" type="presOf" srcId="{94C99FC5-8AEF-4805-B48C-B07459840EE4}" destId="{7AC54A32-6A29-48D0-8792-A3B21C6795D4}" srcOrd="0" destOrd="0" presId="urn:microsoft.com/office/officeart/2005/8/layout/radial6"/>
    <dgm:cxn modelId="{D926264D-0921-4D2A-B869-FF2077582FB9}" srcId="{50D82DD2-FB4D-4111-9311-2B3DB6EF3BE4}" destId="{479AF2DE-B21C-400C-8E22-0F43243677B1}" srcOrd="1" destOrd="0" parTransId="{2E21E116-3224-4016-A345-0A3CAED0EBC2}" sibTransId="{187C8713-5089-4B79-BF1F-0370EE2AD311}"/>
    <dgm:cxn modelId="{AF3799D3-3C3A-4E42-A342-96E8E22AEBB3}" type="presOf" srcId="{7A4EED89-D8A9-4B80-BFE0-793FDEA9BCA7}" destId="{908F39BE-7070-430A-8E17-B26C38BFF451}" srcOrd="0" destOrd="0" presId="urn:microsoft.com/office/officeart/2005/8/layout/radial6"/>
    <dgm:cxn modelId="{346ABC52-D37D-493E-B3A2-1696D8BA313C}" type="presOf" srcId="{51A26B3B-FBF3-4BD4-8A71-B0CF04A7FCE4}" destId="{57CFECEB-E5C1-40BB-B23A-B193B6822767}" srcOrd="0" destOrd="0" presId="urn:microsoft.com/office/officeart/2005/8/layout/radial6"/>
    <dgm:cxn modelId="{EDAF2452-7231-49F8-8F87-97A2174B5F2D}" type="presOf" srcId="{EEF51D80-4B30-461C-9983-FD0160AC6EA6}" destId="{D13D09C3-375A-41A6-BC61-BF8239E1B63A}" srcOrd="0" destOrd="0" presId="urn:microsoft.com/office/officeart/2005/8/layout/radial6"/>
    <dgm:cxn modelId="{9DC5AD11-CFA6-4F1B-878A-F8677863CD3B}" type="presOf" srcId="{4BD69EBE-904F-4CDB-B968-8DE47EAA2739}" destId="{1FF827AE-893F-491C-9A34-330F006C6D3F}" srcOrd="0" destOrd="0" presId="urn:microsoft.com/office/officeart/2005/8/layout/radial6"/>
    <dgm:cxn modelId="{D1715247-EF76-4F99-8B9F-68C94BDE7F0A}" srcId="{50D82DD2-FB4D-4111-9311-2B3DB6EF3BE4}" destId="{7FF560F2-09DA-4813-8772-135E6A2D99EE}" srcOrd="3" destOrd="0" parTransId="{9A910C99-2925-4BF7-BA74-4D1EDD2B20B7}" sibTransId="{94C99FC5-8AEF-4805-B48C-B07459840EE4}"/>
    <dgm:cxn modelId="{34CE13A7-4E89-460C-9DF4-D937F78A8F88}" type="presOf" srcId="{7FF560F2-09DA-4813-8772-135E6A2D99EE}" destId="{AE44F666-2EEC-4039-B548-B4EAC1DE3984}" srcOrd="0" destOrd="0" presId="urn:microsoft.com/office/officeart/2005/8/layout/radial6"/>
    <dgm:cxn modelId="{AA69C4F3-B06A-4FDF-BCC6-8A8E1AE328A0}" srcId="{50D82DD2-FB4D-4111-9311-2B3DB6EF3BE4}" destId="{7A4EED89-D8A9-4B80-BFE0-793FDEA9BCA7}" srcOrd="0" destOrd="0" parTransId="{E015BF4D-A098-4389-B080-D807D245DE24}" sibTransId="{3210C7E6-5A8B-457E-8D65-C23A6C6D6CB4}"/>
    <dgm:cxn modelId="{4B819097-5863-482D-8A68-3AF848A3B404}" srcId="{50D82DD2-FB4D-4111-9311-2B3DB6EF3BE4}" destId="{4BD69EBE-904F-4CDB-B968-8DE47EAA2739}" srcOrd="2" destOrd="0" parTransId="{51D9D36F-ADEF-428B-87B5-31AA2A17B2AC}" sibTransId="{51A26B3B-FBF3-4BD4-8A71-B0CF04A7FCE4}"/>
    <dgm:cxn modelId="{FAC604E0-29BA-4A21-9939-EA3497EE50E7}" type="presOf" srcId="{3210C7E6-5A8B-457E-8D65-C23A6C6D6CB4}" destId="{779D8A8E-325F-4F5C-9CB2-6457383E8E32}" srcOrd="0" destOrd="0" presId="urn:microsoft.com/office/officeart/2005/8/layout/radial6"/>
    <dgm:cxn modelId="{C5A6CF9B-888C-4A81-A703-8BFA2A5E003B}" type="presParOf" srcId="{D13D09C3-375A-41A6-BC61-BF8239E1B63A}" destId="{648CAFFE-C641-489E-B0CB-247CCDA43CDC}" srcOrd="0" destOrd="0" presId="urn:microsoft.com/office/officeart/2005/8/layout/radial6"/>
    <dgm:cxn modelId="{6DB64EDA-4F2F-4936-B420-A970715EE7DA}" type="presParOf" srcId="{D13D09C3-375A-41A6-BC61-BF8239E1B63A}" destId="{908F39BE-7070-430A-8E17-B26C38BFF451}" srcOrd="1" destOrd="0" presId="urn:microsoft.com/office/officeart/2005/8/layout/radial6"/>
    <dgm:cxn modelId="{48A66A26-E558-4C55-AD4C-EC32289F5156}" type="presParOf" srcId="{D13D09C3-375A-41A6-BC61-BF8239E1B63A}" destId="{846E4564-6801-41E1-9FD8-4C68E2746F90}" srcOrd="2" destOrd="0" presId="urn:microsoft.com/office/officeart/2005/8/layout/radial6"/>
    <dgm:cxn modelId="{D3FAB977-6D4B-43D2-9A4B-37DEC038943A}" type="presParOf" srcId="{D13D09C3-375A-41A6-BC61-BF8239E1B63A}" destId="{779D8A8E-325F-4F5C-9CB2-6457383E8E32}" srcOrd="3" destOrd="0" presId="urn:microsoft.com/office/officeart/2005/8/layout/radial6"/>
    <dgm:cxn modelId="{E25A2CE2-AFAB-436B-B8B1-E3C04E401D36}" type="presParOf" srcId="{D13D09C3-375A-41A6-BC61-BF8239E1B63A}" destId="{B5192DFB-AFF8-4E79-84B2-529EAE50E1B0}" srcOrd="4" destOrd="0" presId="urn:microsoft.com/office/officeart/2005/8/layout/radial6"/>
    <dgm:cxn modelId="{134541E2-4932-4DE9-A65A-8B8762022228}" type="presParOf" srcId="{D13D09C3-375A-41A6-BC61-BF8239E1B63A}" destId="{B0EC5FF7-C071-457B-837F-EB66E725C67A}" srcOrd="5" destOrd="0" presId="urn:microsoft.com/office/officeart/2005/8/layout/radial6"/>
    <dgm:cxn modelId="{978AF1D3-F29D-40DF-8A64-38E7866C06B5}" type="presParOf" srcId="{D13D09C3-375A-41A6-BC61-BF8239E1B63A}" destId="{8FF231E8-D92E-4389-A117-60ABC891563C}" srcOrd="6" destOrd="0" presId="urn:microsoft.com/office/officeart/2005/8/layout/radial6"/>
    <dgm:cxn modelId="{CD3E521F-3A87-4461-9E41-AAF5EE108710}" type="presParOf" srcId="{D13D09C3-375A-41A6-BC61-BF8239E1B63A}" destId="{1FF827AE-893F-491C-9A34-330F006C6D3F}" srcOrd="7" destOrd="0" presId="urn:microsoft.com/office/officeart/2005/8/layout/radial6"/>
    <dgm:cxn modelId="{FBB7D041-0DB5-41BE-A230-15C6DC503089}" type="presParOf" srcId="{D13D09C3-375A-41A6-BC61-BF8239E1B63A}" destId="{1CFB1D56-5F10-4967-93D1-0EC5A31A54C3}" srcOrd="8" destOrd="0" presId="urn:microsoft.com/office/officeart/2005/8/layout/radial6"/>
    <dgm:cxn modelId="{A9F6C4E0-7C50-44B9-938E-7CFCDCE46540}" type="presParOf" srcId="{D13D09C3-375A-41A6-BC61-BF8239E1B63A}" destId="{57CFECEB-E5C1-40BB-B23A-B193B6822767}" srcOrd="9" destOrd="0" presId="urn:microsoft.com/office/officeart/2005/8/layout/radial6"/>
    <dgm:cxn modelId="{5F9AED1A-51AB-440E-AF26-0DA65CA6CF8D}" type="presParOf" srcId="{D13D09C3-375A-41A6-BC61-BF8239E1B63A}" destId="{AE44F666-2EEC-4039-B548-B4EAC1DE3984}" srcOrd="10" destOrd="0" presId="urn:microsoft.com/office/officeart/2005/8/layout/radial6"/>
    <dgm:cxn modelId="{66E8A764-AD38-4BFA-8FB6-507F61BBC109}" type="presParOf" srcId="{D13D09C3-375A-41A6-BC61-BF8239E1B63A}" destId="{94F09AE3-4AA9-4EEA-8644-3B82FE18E4A2}" srcOrd="11" destOrd="0" presId="urn:microsoft.com/office/officeart/2005/8/layout/radial6"/>
    <dgm:cxn modelId="{326E89D4-E83A-452B-8497-869F712C2D99}" type="presParOf" srcId="{D13D09C3-375A-41A6-BC61-BF8239E1B63A}" destId="{7AC54A32-6A29-48D0-8792-A3B21C6795D4}"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B0BAB2-7752-4F7C-B65A-EAA02754AB4D}" type="doc">
      <dgm:prSet loTypeId="urn:microsoft.com/office/officeart/2005/8/layout/lProcess2" loCatId="relationship" qsTypeId="urn:microsoft.com/office/officeart/2005/8/quickstyle/simple1" qsCatId="simple" csTypeId="urn:microsoft.com/office/officeart/2005/8/colors/accent1_1" csCatId="accent1" phldr="1"/>
      <dgm:spPr/>
      <dgm:t>
        <a:bodyPr/>
        <a:lstStyle/>
        <a:p>
          <a:endParaRPr lang="en-US"/>
        </a:p>
      </dgm:t>
    </dgm:pt>
    <dgm:pt modelId="{C16DA222-F5B9-495F-816E-066580127072}">
      <dgm:prSet phldrT="[Text]"/>
      <dgm:spPr>
        <a:solidFill>
          <a:schemeClr val="accent5"/>
        </a:solidFill>
      </dgm:spPr>
      <dgm:t>
        <a:bodyPr/>
        <a:lstStyle/>
        <a:p>
          <a:r>
            <a:rPr lang="en-US" dirty="0" smtClean="0"/>
            <a:t>Goals</a:t>
          </a:r>
          <a:endParaRPr lang="en-US" dirty="0"/>
        </a:p>
      </dgm:t>
    </dgm:pt>
    <dgm:pt modelId="{78E26950-0846-4CAF-BF94-0EA687E87CB2}" type="parTrans" cxnId="{71554F19-B611-4C02-B2EC-56B1990FDFDF}">
      <dgm:prSet/>
      <dgm:spPr/>
      <dgm:t>
        <a:bodyPr/>
        <a:lstStyle/>
        <a:p>
          <a:endParaRPr lang="en-US"/>
        </a:p>
      </dgm:t>
    </dgm:pt>
    <dgm:pt modelId="{304EC597-BB31-415C-9037-EA7E26C4B8F5}" type="sibTrans" cxnId="{71554F19-B611-4C02-B2EC-56B1990FDFDF}">
      <dgm:prSet/>
      <dgm:spPr/>
      <dgm:t>
        <a:bodyPr/>
        <a:lstStyle/>
        <a:p>
          <a:endParaRPr lang="en-US"/>
        </a:p>
      </dgm:t>
    </dgm:pt>
    <dgm:pt modelId="{BDC890FE-8F1E-4E71-8CE9-16C5230B6954}">
      <dgm:prSet phldrT="[Text]"/>
      <dgm:spPr>
        <a:solidFill>
          <a:schemeClr val="accent1"/>
        </a:solidFill>
        <a:ln>
          <a:noFill/>
        </a:ln>
      </dgm:spPr>
      <dgm:t>
        <a:bodyPr/>
        <a:lstStyle/>
        <a:p>
          <a:r>
            <a:rPr lang="en-CA" dirty="0" smtClean="0">
              <a:solidFill>
                <a:schemeClr val="bg1"/>
              </a:solidFill>
            </a:rPr>
            <a:t>Reduce subsequent harm</a:t>
          </a:r>
          <a:endParaRPr lang="en-US" dirty="0">
            <a:solidFill>
              <a:schemeClr val="bg1"/>
            </a:solidFill>
          </a:endParaRPr>
        </a:p>
      </dgm:t>
    </dgm:pt>
    <dgm:pt modelId="{B7A05616-19E1-4102-BF41-8C3F5AE0D5F4}" type="parTrans" cxnId="{B14EA137-9F90-4075-8643-3E0E8DDBB2D5}">
      <dgm:prSet/>
      <dgm:spPr/>
      <dgm:t>
        <a:bodyPr/>
        <a:lstStyle/>
        <a:p>
          <a:endParaRPr lang="en-US"/>
        </a:p>
      </dgm:t>
    </dgm:pt>
    <dgm:pt modelId="{F167807D-50F2-4F89-9BAF-62EBD1E5DC54}" type="sibTrans" cxnId="{B14EA137-9F90-4075-8643-3E0E8DDBB2D5}">
      <dgm:prSet/>
      <dgm:spPr/>
      <dgm:t>
        <a:bodyPr/>
        <a:lstStyle/>
        <a:p>
          <a:endParaRPr lang="en-US"/>
        </a:p>
      </dgm:t>
    </dgm:pt>
    <dgm:pt modelId="{364E62DC-D7D3-417A-8C9D-639B617E894F}">
      <dgm:prSet phldrT="[Text]"/>
      <dgm:spPr>
        <a:solidFill>
          <a:schemeClr val="accent5"/>
        </a:solidFill>
      </dgm:spPr>
      <dgm:t>
        <a:bodyPr/>
        <a:lstStyle/>
        <a:p>
          <a:r>
            <a:rPr lang="en-US" dirty="0" smtClean="0"/>
            <a:t>Objectives</a:t>
          </a:r>
          <a:endParaRPr lang="en-US" dirty="0"/>
        </a:p>
      </dgm:t>
    </dgm:pt>
    <dgm:pt modelId="{F08767DE-28AC-44ED-9C73-56F7378226C7}" type="parTrans" cxnId="{6E886482-8C5D-49AB-82C0-4CE1986FDA8C}">
      <dgm:prSet/>
      <dgm:spPr/>
      <dgm:t>
        <a:bodyPr/>
        <a:lstStyle/>
        <a:p>
          <a:endParaRPr lang="en-US"/>
        </a:p>
      </dgm:t>
    </dgm:pt>
    <dgm:pt modelId="{E95153B9-C864-4616-865D-2BA013ADB2DF}" type="sibTrans" cxnId="{6E886482-8C5D-49AB-82C0-4CE1986FDA8C}">
      <dgm:prSet/>
      <dgm:spPr/>
      <dgm:t>
        <a:bodyPr/>
        <a:lstStyle/>
        <a:p>
          <a:endParaRPr lang="en-US"/>
        </a:p>
      </dgm:t>
    </dgm:pt>
    <dgm:pt modelId="{68AC680A-7131-4FDD-A305-B5803093883A}">
      <dgm:prSet phldrT="[Text]"/>
      <dgm:spPr>
        <a:solidFill>
          <a:schemeClr val="accent1"/>
        </a:solidFill>
        <a:ln>
          <a:noFill/>
        </a:ln>
      </dgm:spPr>
      <dgm:t>
        <a:bodyPr/>
        <a:lstStyle/>
        <a:p>
          <a:r>
            <a:rPr lang="en-CA" i="0" dirty="0" smtClean="0">
              <a:solidFill>
                <a:schemeClr val="bg1"/>
              </a:solidFill>
            </a:rPr>
            <a:t>Structure critical decision points</a:t>
          </a:r>
          <a:endParaRPr lang="en-US" i="0" dirty="0">
            <a:solidFill>
              <a:schemeClr val="bg1"/>
            </a:solidFill>
          </a:endParaRPr>
        </a:p>
      </dgm:t>
    </dgm:pt>
    <dgm:pt modelId="{D64D8DE1-6763-4B49-B041-DBDEFA3D1319}" type="parTrans" cxnId="{390A1E24-0818-4F63-BBF9-3ED30DA47472}">
      <dgm:prSet/>
      <dgm:spPr/>
      <dgm:t>
        <a:bodyPr/>
        <a:lstStyle/>
        <a:p>
          <a:endParaRPr lang="en-US"/>
        </a:p>
      </dgm:t>
    </dgm:pt>
    <dgm:pt modelId="{A0238803-8B11-495B-B799-9741039128E8}" type="sibTrans" cxnId="{390A1E24-0818-4F63-BBF9-3ED30DA47472}">
      <dgm:prSet/>
      <dgm:spPr/>
      <dgm:t>
        <a:bodyPr/>
        <a:lstStyle/>
        <a:p>
          <a:endParaRPr lang="en-US"/>
        </a:p>
      </dgm:t>
    </dgm:pt>
    <dgm:pt modelId="{0DC5B2C6-B7A3-4D40-8C7D-F3E0470D7577}">
      <dgm:prSet phldrT="[Text]"/>
      <dgm:spPr>
        <a:solidFill>
          <a:schemeClr val="accent5"/>
        </a:solidFill>
      </dgm:spPr>
      <dgm:t>
        <a:bodyPr/>
        <a:lstStyle/>
        <a:p>
          <a:r>
            <a:rPr lang="en-US" dirty="0" smtClean="0"/>
            <a:t>Characteristics</a:t>
          </a:r>
          <a:endParaRPr lang="en-US" dirty="0"/>
        </a:p>
      </dgm:t>
    </dgm:pt>
    <dgm:pt modelId="{67222DAC-6CC1-416F-BFDC-AE57D996CF94}" type="parTrans" cxnId="{DC2BF5D6-0FB1-4D63-AB9B-006111F27183}">
      <dgm:prSet/>
      <dgm:spPr/>
      <dgm:t>
        <a:bodyPr/>
        <a:lstStyle/>
        <a:p>
          <a:endParaRPr lang="en-US"/>
        </a:p>
      </dgm:t>
    </dgm:pt>
    <dgm:pt modelId="{D9EFD048-B473-4164-9EDF-904FC34D576F}" type="sibTrans" cxnId="{DC2BF5D6-0FB1-4D63-AB9B-006111F27183}">
      <dgm:prSet/>
      <dgm:spPr/>
      <dgm:t>
        <a:bodyPr/>
        <a:lstStyle/>
        <a:p>
          <a:endParaRPr lang="en-US"/>
        </a:p>
      </dgm:t>
    </dgm:pt>
    <dgm:pt modelId="{7CA07784-2BF1-4EAC-B7B5-15A817EDF6E9}">
      <dgm:prSet phldrT="[Text]"/>
      <dgm:spPr>
        <a:solidFill>
          <a:schemeClr val="accent1"/>
        </a:solidFill>
        <a:ln>
          <a:noFill/>
        </a:ln>
      </dgm:spPr>
      <dgm:t>
        <a:bodyPr/>
        <a:lstStyle/>
        <a:p>
          <a:r>
            <a:rPr lang="en-US" dirty="0" smtClean="0">
              <a:solidFill>
                <a:schemeClr val="bg1"/>
              </a:solidFill>
            </a:rPr>
            <a:t>Reliable</a:t>
          </a:r>
          <a:endParaRPr lang="en-US" dirty="0">
            <a:solidFill>
              <a:schemeClr val="bg1"/>
            </a:solidFill>
          </a:endParaRPr>
        </a:p>
      </dgm:t>
    </dgm:pt>
    <dgm:pt modelId="{C5ED4981-0C02-4307-A697-7F93E5BB179A}" type="parTrans" cxnId="{7FFF80E2-2519-4762-BC76-559A45477750}">
      <dgm:prSet/>
      <dgm:spPr/>
      <dgm:t>
        <a:bodyPr/>
        <a:lstStyle/>
        <a:p>
          <a:endParaRPr lang="en-US"/>
        </a:p>
      </dgm:t>
    </dgm:pt>
    <dgm:pt modelId="{ECB0533D-C0CC-4491-A482-FD455F1B95EC}" type="sibTrans" cxnId="{7FFF80E2-2519-4762-BC76-559A45477750}">
      <dgm:prSet/>
      <dgm:spPr/>
      <dgm:t>
        <a:bodyPr/>
        <a:lstStyle/>
        <a:p>
          <a:endParaRPr lang="en-US"/>
        </a:p>
      </dgm:t>
    </dgm:pt>
    <dgm:pt modelId="{F8F04C50-D165-43A0-A518-6F948DF2AF9A}">
      <dgm:prSet phldrT="[Text]"/>
      <dgm:spPr>
        <a:solidFill>
          <a:schemeClr val="accent1"/>
        </a:solidFill>
        <a:ln>
          <a:noFill/>
        </a:ln>
      </dgm:spPr>
      <dgm:t>
        <a:bodyPr/>
        <a:lstStyle/>
        <a:p>
          <a:r>
            <a:rPr lang="en-US" dirty="0" smtClean="0">
              <a:solidFill>
                <a:schemeClr val="bg1"/>
              </a:solidFill>
            </a:rPr>
            <a:t>Valid</a:t>
          </a:r>
          <a:endParaRPr lang="en-US" dirty="0">
            <a:solidFill>
              <a:schemeClr val="bg1"/>
            </a:solidFill>
          </a:endParaRPr>
        </a:p>
      </dgm:t>
    </dgm:pt>
    <dgm:pt modelId="{693D8D64-BAFE-4E15-ACC2-FC9449D4DB51}" type="parTrans" cxnId="{E07E2E1E-FA05-4DA4-863B-3BBE224D0031}">
      <dgm:prSet/>
      <dgm:spPr/>
      <dgm:t>
        <a:bodyPr/>
        <a:lstStyle/>
        <a:p>
          <a:endParaRPr lang="en-US"/>
        </a:p>
      </dgm:t>
    </dgm:pt>
    <dgm:pt modelId="{2C04DAC4-2EBC-47ED-A4DE-B238F0C4088C}" type="sibTrans" cxnId="{E07E2E1E-FA05-4DA4-863B-3BBE224D0031}">
      <dgm:prSet/>
      <dgm:spPr/>
      <dgm:t>
        <a:bodyPr/>
        <a:lstStyle/>
        <a:p>
          <a:endParaRPr lang="en-US"/>
        </a:p>
      </dgm:t>
    </dgm:pt>
    <dgm:pt modelId="{AE9A1B92-D2B1-4E12-BC08-681CF1A85CEC}">
      <dgm:prSet/>
      <dgm:spPr>
        <a:solidFill>
          <a:schemeClr val="accent1"/>
        </a:solidFill>
        <a:ln>
          <a:noFill/>
        </a:ln>
      </dgm:spPr>
      <dgm:t>
        <a:bodyPr/>
        <a:lstStyle/>
        <a:p>
          <a:r>
            <a:rPr lang="en-US" dirty="0" smtClean="0">
              <a:solidFill>
                <a:schemeClr val="bg1"/>
              </a:solidFill>
            </a:rPr>
            <a:t>Equitable</a:t>
          </a:r>
          <a:endParaRPr lang="en-US" dirty="0">
            <a:solidFill>
              <a:schemeClr val="bg1"/>
            </a:solidFill>
          </a:endParaRPr>
        </a:p>
      </dgm:t>
    </dgm:pt>
    <dgm:pt modelId="{6354786D-D8F7-4427-A00B-C1334043ECEE}" type="parTrans" cxnId="{026B626A-1A37-49D4-999E-026B4306E513}">
      <dgm:prSet/>
      <dgm:spPr/>
      <dgm:t>
        <a:bodyPr/>
        <a:lstStyle/>
        <a:p>
          <a:endParaRPr lang="en-US"/>
        </a:p>
      </dgm:t>
    </dgm:pt>
    <dgm:pt modelId="{B467E983-7CE5-4891-B198-D29AEDE326A2}" type="sibTrans" cxnId="{026B626A-1A37-49D4-999E-026B4306E513}">
      <dgm:prSet/>
      <dgm:spPr/>
      <dgm:t>
        <a:bodyPr/>
        <a:lstStyle/>
        <a:p>
          <a:endParaRPr lang="en-US"/>
        </a:p>
      </dgm:t>
    </dgm:pt>
    <dgm:pt modelId="{635E015C-E886-46A5-B457-E754CB3BFE9E}">
      <dgm:prSet/>
      <dgm:spPr>
        <a:solidFill>
          <a:schemeClr val="accent1"/>
        </a:solidFill>
        <a:ln>
          <a:noFill/>
        </a:ln>
      </dgm:spPr>
      <dgm:t>
        <a:bodyPr/>
        <a:lstStyle/>
        <a:p>
          <a:r>
            <a:rPr lang="en-US" dirty="0" smtClean="0">
              <a:solidFill>
                <a:schemeClr val="bg1"/>
              </a:solidFill>
            </a:rPr>
            <a:t>Useful</a:t>
          </a:r>
          <a:endParaRPr lang="en-US" dirty="0">
            <a:solidFill>
              <a:schemeClr val="bg1"/>
            </a:solidFill>
          </a:endParaRPr>
        </a:p>
      </dgm:t>
    </dgm:pt>
    <dgm:pt modelId="{ADBBF994-45EC-4FB6-9EEE-8DA536C450AE}" type="parTrans" cxnId="{8719E421-1A2C-42C0-BEB9-C39032594041}">
      <dgm:prSet/>
      <dgm:spPr/>
      <dgm:t>
        <a:bodyPr/>
        <a:lstStyle/>
        <a:p>
          <a:endParaRPr lang="en-US"/>
        </a:p>
      </dgm:t>
    </dgm:pt>
    <dgm:pt modelId="{232F6315-4287-496F-AFE6-0F324135E94A}" type="sibTrans" cxnId="{8719E421-1A2C-42C0-BEB9-C39032594041}">
      <dgm:prSet/>
      <dgm:spPr/>
      <dgm:t>
        <a:bodyPr/>
        <a:lstStyle/>
        <a:p>
          <a:endParaRPr lang="en-US"/>
        </a:p>
      </dgm:t>
    </dgm:pt>
    <dgm:pt modelId="{4AF42D5B-05A3-48E9-BC46-E19ADF7C94A0}">
      <dgm:prSet/>
      <dgm:spPr>
        <a:solidFill>
          <a:schemeClr val="accent1"/>
        </a:solidFill>
        <a:ln>
          <a:noFill/>
        </a:ln>
      </dgm:spPr>
      <dgm:t>
        <a:bodyPr/>
        <a:lstStyle/>
        <a:p>
          <a:r>
            <a:rPr lang="en-US" i="0" dirty="0" smtClean="0">
              <a:solidFill>
                <a:schemeClr val="bg1"/>
              </a:solidFill>
            </a:rPr>
            <a:t>Increase consistency in decision making</a:t>
          </a:r>
          <a:endParaRPr lang="en-US" i="0" dirty="0">
            <a:solidFill>
              <a:schemeClr val="bg1"/>
            </a:solidFill>
          </a:endParaRPr>
        </a:p>
      </dgm:t>
    </dgm:pt>
    <dgm:pt modelId="{99D6E8F2-5D88-4ED9-8550-D8BCF3EABEAE}" type="parTrans" cxnId="{53632D36-B98B-4ED3-8C34-9E43248B7CE6}">
      <dgm:prSet/>
      <dgm:spPr/>
      <dgm:t>
        <a:bodyPr/>
        <a:lstStyle/>
        <a:p>
          <a:endParaRPr lang="en-US"/>
        </a:p>
      </dgm:t>
    </dgm:pt>
    <dgm:pt modelId="{77F91495-E21B-4BC5-BCF3-0B101A934B17}" type="sibTrans" cxnId="{53632D36-B98B-4ED3-8C34-9E43248B7CE6}">
      <dgm:prSet/>
      <dgm:spPr/>
      <dgm:t>
        <a:bodyPr/>
        <a:lstStyle/>
        <a:p>
          <a:endParaRPr lang="en-US"/>
        </a:p>
      </dgm:t>
    </dgm:pt>
    <dgm:pt modelId="{2B88942F-2D28-430B-A4E8-E92D39D9B618}">
      <dgm:prSet/>
      <dgm:spPr>
        <a:solidFill>
          <a:schemeClr val="accent1"/>
        </a:solidFill>
        <a:ln>
          <a:noFill/>
        </a:ln>
      </dgm:spPr>
      <dgm:t>
        <a:bodyPr/>
        <a:lstStyle/>
        <a:p>
          <a:r>
            <a:rPr lang="en-US" i="0" dirty="0" smtClean="0">
              <a:solidFill>
                <a:schemeClr val="bg1"/>
              </a:solidFill>
            </a:rPr>
            <a:t>Increase accuracy in decision making</a:t>
          </a:r>
          <a:endParaRPr lang="en-US" i="0" dirty="0">
            <a:solidFill>
              <a:schemeClr val="bg1"/>
            </a:solidFill>
          </a:endParaRPr>
        </a:p>
      </dgm:t>
    </dgm:pt>
    <dgm:pt modelId="{D2CF2933-8B81-407F-AC41-EA3859D26823}" type="parTrans" cxnId="{4AB59E87-17C6-48F2-9EC1-FE95AC9E9D8D}">
      <dgm:prSet/>
      <dgm:spPr/>
      <dgm:t>
        <a:bodyPr/>
        <a:lstStyle/>
        <a:p>
          <a:endParaRPr lang="en-US"/>
        </a:p>
      </dgm:t>
    </dgm:pt>
    <dgm:pt modelId="{3CF75D85-4F4E-46F5-8EE1-5791875FB40F}" type="sibTrans" cxnId="{4AB59E87-17C6-48F2-9EC1-FE95AC9E9D8D}">
      <dgm:prSet/>
      <dgm:spPr/>
      <dgm:t>
        <a:bodyPr/>
        <a:lstStyle/>
        <a:p>
          <a:endParaRPr lang="en-US"/>
        </a:p>
      </dgm:t>
    </dgm:pt>
    <dgm:pt modelId="{83396E59-91BA-41C5-B5F3-A4CC2B433B8B}">
      <dgm:prSet/>
      <dgm:spPr>
        <a:solidFill>
          <a:schemeClr val="accent1"/>
        </a:solidFill>
        <a:ln>
          <a:noFill/>
        </a:ln>
      </dgm:spPr>
      <dgm:t>
        <a:bodyPr/>
        <a:lstStyle/>
        <a:p>
          <a:r>
            <a:rPr lang="en-US" dirty="0" smtClean="0">
              <a:solidFill>
                <a:schemeClr val="bg1"/>
              </a:solidFill>
            </a:rPr>
            <a:t>Use data to inform policy and practice</a:t>
          </a:r>
          <a:endParaRPr lang="en-US" dirty="0">
            <a:solidFill>
              <a:schemeClr val="bg1"/>
            </a:solidFill>
          </a:endParaRPr>
        </a:p>
      </dgm:t>
    </dgm:pt>
    <dgm:pt modelId="{A11D1696-00B8-4814-A8EA-D550696F6FE4}" type="sibTrans" cxnId="{D95A4E31-79BA-4949-A3ED-C240698FF5D8}">
      <dgm:prSet/>
      <dgm:spPr/>
      <dgm:t>
        <a:bodyPr/>
        <a:lstStyle/>
        <a:p>
          <a:endParaRPr lang="en-US"/>
        </a:p>
      </dgm:t>
    </dgm:pt>
    <dgm:pt modelId="{4F7F7545-E08A-4F7E-AEB7-7F77AFE3AE91}" type="parTrans" cxnId="{D95A4E31-79BA-4949-A3ED-C240698FF5D8}">
      <dgm:prSet/>
      <dgm:spPr/>
      <dgm:t>
        <a:bodyPr/>
        <a:lstStyle/>
        <a:p>
          <a:endParaRPr lang="en-US"/>
        </a:p>
      </dgm:t>
    </dgm:pt>
    <dgm:pt modelId="{18098261-3019-49A8-B4E8-7954BEF52875}">
      <dgm:prSet phldrT="[Text]"/>
      <dgm:spPr>
        <a:solidFill>
          <a:schemeClr val="accent1"/>
        </a:solidFill>
        <a:ln>
          <a:noFill/>
        </a:ln>
      </dgm:spPr>
      <dgm:t>
        <a:bodyPr/>
        <a:lstStyle/>
        <a:p>
          <a:r>
            <a:rPr lang="en-US" dirty="0" smtClean="0">
              <a:solidFill>
                <a:schemeClr val="bg1"/>
              </a:solidFill>
            </a:rPr>
            <a:t>Expedite permanency and safe reunification</a:t>
          </a:r>
          <a:endParaRPr lang="en-US" dirty="0">
            <a:solidFill>
              <a:schemeClr val="bg1"/>
            </a:solidFill>
          </a:endParaRPr>
        </a:p>
      </dgm:t>
    </dgm:pt>
    <dgm:pt modelId="{B7FEF394-7C40-4E04-94AA-1CED9239D54D}" type="parTrans" cxnId="{E9A78723-3887-4764-A52A-E4767C99B1DE}">
      <dgm:prSet/>
      <dgm:spPr/>
      <dgm:t>
        <a:bodyPr/>
        <a:lstStyle/>
        <a:p>
          <a:endParaRPr lang="en-US"/>
        </a:p>
      </dgm:t>
    </dgm:pt>
    <dgm:pt modelId="{525CA934-0F4C-418E-9F0A-5896C9AC00E5}" type="sibTrans" cxnId="{E9A78723-3887-4764-A52A-E4767C99B1DE}">
      <dgm:prSet/>
      <dgm:spPr/>
      <dgm:t>
        <a:bodyPr/>
        <a:lstStyle/>
        <a:p>
          <a:endParaRPr lang="en-US"/>
        </a:p>
      </dgm:t>
    </dgm:pt>
    <dgm:pt modelId="{D4A35F41-D27B-4D8F-BE3D-B7303696AD1E}" type="pres">
      <dgm:prSet presAssocID="{8EB0BAB2-7752-4F7C-B65A-EAA02754AB4D}" presName="theList" presStyleCnt="0">
        <dgm:presLayoutVars>
          <dgm:dir/>
          <dgm:animLvl val="lvl"/>
          <dgm:resizeHandles val="exact"/>
        </dgm:presLayoutVars>
      </dgm:prSet>
      <dgm:spPr/>
      <dgm:t>
        <a:bodyPr/>
        <a:lstStyle/>
        <a:p>
          <a:endParaRPr lang="en-US"/>
        </a:p>
      </dgm:t>
    </dgm:pt>
    <dgm:pt modelId="{85A10CBA-28FF-4AF4-AED9-7732289DEB9C}" type="pres">
      <dgm:prSet presAssocID="{C16DA222-F5B9-495F-816E-066580127072}" presName="compNode" presStyleCnt="0"/>
      <dgm:spPr/>
      <dgm:t>
        <a:bodyPr/>
        <a:lstStyle/>
        <a:p>
          <a:endParaRPr lang="en-US"/>
        </a:p>
      </dgm:t>
    </dgm:pt>
    <dgm:pt modelId="{F7F5FD4D-B525-4B95-AADF-417BA60C7DE8}" type="pres">
      <dgm:prSet presAssocID="{C16DA222-F5B9-495F-816E-066580127072}" presName="aNode" presStyleLbl="bgShp" presStyleIdx="0" presStyleCnt="3" custLinFactNeighborY="1529"/>
      <dgm:spPr/>
      <dgm:t>
        <a:bodyPr/>
        <a:lstStyle/>
        <a:p>
          <a:endParaRPr lang="en-US"/>
        </a:p>
      </dgm:t>
    </dgm:pt>
    <dgm:pt modelId="{225F5E24-199A-445D-99C0-14E2670D71B4}" type="pres">
      <dgm:prSet presAssocID="{C16DA222-F5B9-495F-816E-066580127072}" presName="textNode" presStyleLbl="bgShp" presStyleIdx="0" presStyleCnt="3"/>
      <dgm:spPr/>
      <dgm:t>
        <a:bodyPr/>
        <a:lstStyle/>
        <a:p>
          <a:endParaRPr lang="en-US"/>
        </a:p>
      </dgm:t>
    </dgm:pt>
    <dgm:pt modelId="{6652392D-B6C8-4A49-9B1B-10912F2CFC4E}" type="pres">
      <dgm:prSet presAssocID="{C16DA222-F5B9-495F-816E-066580127072}" presName="compChildNode" presStyleCnt="0"/>
      <dgm:spPr/>
      <dgm:t>
        <a:bodyPr/>
        <a:lstStyle/>
        <a:p>
          <a:endParaRPr lang="en-US"/>
        </a:p>
      </dgm:t>
    </dgm:pt>
    <dgm:pt modelId="{CCA6F71B-50B3-450E-9454-CE2944F34A0B}" type="pres">
      <dgm:prSet presAssocID="{C16DA222-F5B9-495F-816E-066580127072}" presName="theInnerList" presStyleCnt="0"/>
      <dgm:spPr/>
      <dgm:t>
        <a:bodyPr/>
        <a:lstStyle/>
        <a:p>
          <a:endParaRPr lang="en-US"/>
        </a:p>
      </dgm:t>
    </dgm:pt>
    <dgm:pt modelId="{BF24FCC2-4C91-4E5E-BDAF-63C23ACA9019}" type="pres">
      <dgm:prSet presAssocID="{BDC890FE-8F1E-4E71-8CE9-16C5230B6954}" presName="childNode" presStyleLbl="node1" presStyleIdx="0" presStyleCnt="10">
        <dgm:presLayoutVars>
          <dgm:bulletEnabled val="1"/>
        </dgm:presLayoutVars>
      </dgm:prSet>
      <dgm:spPr/>
      <dgm:t>
        <a:bodyPr/>
        <a:lstStyle/>
        <a:p>
          <a:endParaRPr lang="en-US"/>
        </a:p>
      </dgm:t>
    </dgm:pt>
    <dgm:pt modelId="{977A3D8B-2D90-4324-8FB0-05FEED22AF5F}" type="pres">
      <dgm:prSet presAssocID="{BDC890FE-8F1E-4E71-8CE9-16C5230B6954}" presName="aSpace2" presStyleCnt="0"/>
      <dgm:spPr/>
      <dgm:t>
        <a:bodyPr/>
        <a:lstStyle/>
        <a:p>
          <a:endParaRPr lang="en-US"/>
        </a:p>
      </dgm:t>
    </dgm:pt>
    <dgm:pt modelId="{AB0D00AC-F186-4F00-9140-08224B6DB9C3}" type="pres">
      <dgm:prSet presAssocID="{18098261-3019-49A8-B4E8-7954BEF52875}" presName="childNode" presStyleLbl="node1" presStyleIdx="1" presStyleCnt="10">
        <dgm:presLayoutVars>
          <dgm:bulletEnabled val="1"/>
        </dgm:presLayoutVars>
      </dgm:prSet>
      <dgm:spPr/>
      <dgm:t>
        <a:bodyPr/>
        <a:lstStyle/>
        <a:p>
          <a:endParaRPr lang="en-US"/>
        </a:p>
      </dgm:t>
    </dgm:pt>
    <dgm:pt modelId="{97FDC3B4-1440-4C66-A82E-59AD8F3F109A}" type="pres">
      <dgm:prSet presAssocID="{C16DA222-F5B9-495F-816E-066580127072}" presName="aSpace" presStyleCnt="0"/>
      <dgm:spPr/>
      <dgm:t>
        <a:bodyPr/>
        <a:lstStyle/>
        <a:p>
          <a:endParaRPr lang="en-US"/>
        </a:p>
      </dgm:t>
    </dgm:pt>
    <dgm:pt modelId="{57AB1C3E-ABBE-4F0C-8A98-667F5527F4FD}" type="pres">
      <dgm:prSet presAssocID="{364E62DC-D7D3-417A-8C9D-639B617E894F}" presName="compNode" presStyleCnt="0"/>
      <dgm:spPr/>
      <dgm:t>
        <a:bodyPr/>
        <a:lstStyle/>
        <a:p>
          <a:endParaRPr lang="en-US"/>
        </a:p>
      </dgm:t>
    </dgm:pt>
    <dgm:pt modelId="{24A03E15-4BA7-4412-B094-ABD282E0A76A}" type="pres">
      <dgm:prSet presAssocID="{364E62DC-D7D3-417A-8C9D-639B617E894F}" presName="aNode" presStyleLbl="bgShp" presStyleIdx="1" presStyleCnt="3"/>
      <dgm:spPr/>
      <dgm:t>
        <a:bodyPr/>
        <a:lstStyle/>
        <a:p>
          <a:endParaRPr lang="en-US"/>
        </a:p>
      </dgm:t>
    </dgm:pt>
    <dgm:pt modelId="{BB7C07FE-FAA3-465C-9191-6C0CBCE974F7}" type="pres">
      <dgm:prSet presAssocID="{364E62DC-D7D3-417A-8C9D-639B617E894F}" presName="textNode" presStyleLbl="bgShp" presStyleIdx="1" presStyleCnt="3"/>
      <dgm:spPr/>
      <dgm:t>
        <a:bodyPr/>
        <a:lstStyle/>
        <a:p>
          <a:endParaRPr lang="en-US"/>
        </a:p>
      </dgm:t>
    </dgm:pt>
    <dgm:pt modelId="{02E71BF8-089A-4522-96E1-72C0F37B9340}" type="pres">
      <dgm:prSet presAssocID="{364E62DC-D7D3-417A-8C9D-639B617E894F}" presName="compChildNode" presStyleCnt="0"/>
      <dgm:spPr/>
      <dgm:t>
        <a:bodyPr/>
        <a:lstStyle/>
        <a:p>
          <a:endParaRPr lang="en-US"/>
        </a:p>
      </dgm:t>
    </dgm:pt>
    <dgm:pt modelId="{3EBEBBAB-E7A8-4CDF-AC79-AE25C5FC4EA0}" type="pres">
      <dgm:prSet presAssocID="{364E62DC-D7D3-417A-8C9D-639B617E894F}" presName="theInnerList" presStyleCnt="0"/>
      <dgm:spPr/>
      <dgm:t>
        <a:bodyPr/>
        <a:lstStyle/>
        <a:p>
          <a:endParaRPr lang="en-US"/>
        </a:p>
      </dgm:t>
    </dgm:pt>
    <dgm:pt modelId="{9C8DD6EB-A688-4445-A559-1D48E6C48151}" type="pres">
      <dgm:prSet presAssocID="{68AC680A-7131-4FDD-A305-B5803093883A}" presName="childNode" presStyleLbl="node1" presStyleIdx="2" presStyleCnt="10">
        <dgm:presLayoutVars>
          <dgm:bulletEnabled val="1"/>
        </dgm:presLayoutVars>
      </dgm:prSet>
      <dgm:spPr/>
      <dgm:t>
        <a:bodyPr/>
        <a:lstStyle/>
        <a:p>
          <a:endParaRPr lang="en-US"/>
        </a:p>
      </dgm:t>
    </dgm:pt>
    <dgm:pt modelId="{46290222-A92A-4D2D-82DA-4815B2304865}" type="pres">
      <dgm:prSet presAssocID="{68AC680A-7131-4FDD-A305-B5803093883A}" presName="aSpace2" presStyleCnt="0"/>
      <dgm:spPr/>
      <dgm:t>
        <a:bodyPr/>
        <a:lstStyle/>
        <a:p>
          <a:endParaRPr lang="en-US"/>
        </a:p>
      </dgm:t>
    </dgm:pt>
    <dgm:pt modelId="{0CDCBD6A-ED0C-4367-A0C4-0DA4401D3057}" type="pres">
      <dgm:prSet presAssocID="{4AF42D5B-05A3-48E9-BC46-E19ADF7C94A0}" presName="childNode" presStyleLbl="node1" presStyleIdx="3" presStyleCnt="10">
        <dgm:presLayoutVars>
          <dgm:bulletEnabled val="1"/>
        </dgm:presLayoutVars>
      </dgm:prSet>
      <dgm:spPr/>
      <dgm:t>
        <a:bodyPr/>
        <a:lstStyle/>
        <a:p>
          <a:endParaRPr lang="en-US"/>
        </a:p>
      </dgm:t>
    </dgm:pt>
    <dgm:pt modelId="{F8EA5C28-3921-4C62-8DAA-C836F0BBB5AE}" type="pres">
      <dgm:prSet presAssocID="{4AF42D5B-05A3-48E9-BC46-E19ADF7C94A0}" presName="aSpace2" presStyleCnt="0"/>
      <dgm:spPr/>
    </dgm:pt>
    <dgm:pt modelId="{52612B57-934C-4869-BC42-4DAC56C32555}" type="pres">
      <dgm:prSet presAssocID="{2B88942F-2D28-430B-A4E8-E92D39D9B618}" presName="childNode" presStyleLbl="node1" presStyleIdx="4" presStyleCnt="10">
        <dgm:presLayoutVars>
          <dgm:bulletEnabled val="1"/>
        </dgm:presLayoutVars>
      </dgm:prSet>
      <dgm:spPr/>
      <dgm:t>
        <a:bodyPr/>
        <a:lstStyle/>
        <a:p>
          <a:endParaRPr lang="en-US"/>
        </a:p>
      </dgm:t>
    </dgm:pt>
    <dgm:pt modelId="{4B6B0242-40F6-41C7-9C4B-1FC887AD9301}" type="pres">
      <dgm:prSet presAssocID="{2B88942F-2D28-430B-A4E8-E92D39D9B618}" presName="aSpace2" presStyleCnt="0"/>
      <dgm:spPr/>
    </dgm:pt>
    <dgm:pt modelId="{8BA71B72-7188-439F-8908-592879839280}" type="pres">
      <dgm:prSet presAssocID="{83396E59-91BA-41C5-B5F3-A4CC2B433B8B}" presName="childNode" presStyleLbl="node1" presStyleIdx="5" presStyleCnt="10">
        <dgm:presLayoutVars>
          <dgm:bulletEnabled val="1"/>
        </dgm:presLayoutVars>
      </dgm:prSet>
      <dgm:spPr/>
      <dgm:t>
        <a:bodyPr/>
        <a:lstStyle/>
        <a:p>
          <a:endParaRPr lang="en-US"/>
        </a:p>
      </dgm:t>
    </dgm:pt>
    <dgm:pt modelId="{B15D1B14-1D85-4249-9C7E-60AB452AF372}" type="pres">
      <dgm:prSet presAssocID="{364E62DC-D7D3-417A-8C9D-639B617E894F}" presName="aSpace" presStyleCnt="0"/>
      <dgm:spPr/>
      <dgm:t>
        <a:bodyPr/>
        <a:lstStyle/>
        <a:p>
          <a:endParaRPr lang="en-US"/>
        </a:p>
      </dgm:t>
    </dgm:pt>
    <dgm:pt modelId="{0553F5BD-D39E-4812-AA47-01779498BEA6}" type="pres">
      <dgm:prSet presAssocID="{0DC5B2C6-B7A3-4D40-8C7D-F3E0470D7577}" presName="compNode" presStyleCnt="0"/>
      <dgm:spPr/>
      <dgm:t>
        <a:bodyPr/>
        <a:lstStyle/>
        <a:p>
          <a:endParaRPr lang="en-US"/>
        </a:p>
      </dgm:t>
    </dgm:pt>
    <dgm:pt modelId="{F8517012-2DD3-4F8B-8271-5B6233BF5676}" type="pres">
      <dgm:prSet presAssocID="{0DC5B2C6-B7A3-4D40-8C7D-F3E0470D7577}" presName="aNode" presStyleLbl="bgShp" presStyleIdx="2" presStyleCnt="3"/>
      <dgm:spPr/>
      <dgm:t>
        <a:bodyPr/>
        <a:lstStyle/>
        <a:p>
          <a:endParaRPr lang="en-US"/>
        </a:p>
      </dgm:t>
    </dgm:pt>
    <dgm:pt modelId="{96389EF0-4B6D-4E16-BEC8-C0EE88EE452A}" type="pres">
      <dgm:prSet presAssocID="{0DC5B2C6-B7A3-4D40-8C7D-F3E0470D7577}" presName="textNode" presStyleLbl="bgShp" presStyleIdx="2" presStyleCnt="3"/>
      <dgm:spPr/>
      <dgm:t>
        <a:bodyPr/>
        <a:lstStyle/>
        <a:p>
          <a:endParaRPr lang="en-US"/>
        </a:p>
      </dgm:t>
    </dgm:pt>
    <dgm:pt modelId="{F9699F12-9E13-4956-9F99-646D66734AC0}" type="pres">
      <dgm:prSet presAssocID="{0DC5B2C6-B7A3-4D40-8C7D-F3E0470D7577}" presName="compChildNode" presStyleCnt="0"/>
      <dgm:spPr/>
      <dgm:t>
        <a:bodyPr/>
        <a:lstStyle/>
        <a:p>
          <a:endParaRPr lang="en-US"/>
        </a:p>
      </dgm:t>
    </dgm:pt>
    <dgm:pt modelId="{F13B0B66-0576-42F5-B4C4-48B2BBBEB9E4}" type="pres">
      <dgm:prSet presAssocID="{0DC5B2C6-B7A3-4D40-8C7D-F3E0470D7577}" presName="theInnerList" presStyleCnt="0"/>
      <dgm:spPr/>
      <dgm:t>
        <a:bodyPr/>
        <a:lstStyle/>
        <a:p>
          <a:endParaRPr lang="en-US"/>
        </a:p>
      </dgm:t>
    </dgm:pt>
    <dgm:pt modelId="{3D6ABCA8-F909-4169-8405-4692DB0FD6E6}" type="pres">
      <dgm:prSet presAssocID="{7CA07784-2BF1-4EAC-B7B5-15A817EDF6E9}" presName="childNode" presStyleLbl="node1" presStyleIdx="6" presStyleCnt="10">
        <dgm:presLayoutVars>
          <dgm:bulletEnabled val="1"/>
        </dgm:presLayoutVars>
      </dgm:prSet>
      <dgm:spPr/>
      <dgm:t>
        <a:bodyPr/>
        <a:lstStyle/>
        <a:p>
          <a:endParaRPr lang="en-US"/>
        </a:p>
      </dgm:t>
    </dgm:pt>
    <dgm:pt modelId="{8C0A251B-3857-4F1D-88F6-E51763DBB328}" type="pres">
      <dgm:prSet presAssocID="{7CA07784-2BF1-4EAC-B7B5-15A817EDF6E9}" presName="aSpace2" presStyleCnt="0"/>
      <dgm:spPr/>
      <dgm:t>
        <a:bodyPr/>
        <a:lstStyle/>
        <a:p>
          <a:endParaRPr lang="en-US"/>
        </a:p>
      </dgm:t>
    </dgm:pt>
    <dgm:pt modelId="{9D23C612-5311-45F8-88E4-26ABBC08AF82}" type="pres">
      <dgm:prSet presAssocID="{F8F04C50-D165-43A0-A518-6F948DF2AF9A}" presName="childNode" presStyleLbl="node1" presStyleIdx="7" presStyleCnt="10">
        <dgm:presLayoutVars>
          <dgm:bulletEnabled val="1"/>
        </dgm:presLayoutVars>
      </dgm:prSet>
      <dgm:spPr/>
      <dgm:t>
        <a:bodyPr/>
        <a:lstStyle/>
        <a:p>
          <a:endParaRPr lang="en-US"/>
        </a:p>
      </dgm:t>
    </dgm:pt>
    <dgm:pt modelId="{FE839F32-E94E-435F-8D97-78C5D740565C}" type="pres">
      <dgm:prSet presAssocID="{F8F04C50-D165-43A0-A518-6F948DF2AF9A}" presName="aSpace2" presStyleCnt="0"/>
      <dgm:spPr/>
      <dgm:t>
        <a:bodyPr/>
        <a:lstStyle/>
        <a:p>
          <a:endParaRPr lang="en-US"/>
        </a:p>
      </dgm:t>
    </dgm:pt>
    <dgm:pt modelId="{6269C7F3-2D6F-4598-88F5-9F649FD81FCC}" type="pres">
      <dgm:prSet presAssocID="{AE9A1B92-D2B1-4E12-BC08-681CF1A85CEC}" presName="childNode" presStyleLbl="node1" presStyleIdx="8" presStyleCnt="10">
        <dgm:presLayoutVars>
          <dgm:bulletEnabled val="1"/>
        </dgm:presLayoutVars>
      </dgm:prSet>
      <dgm:spPr/>
      <dgm:t>
        <a:bodyPr/>
        <a:lstStyle/>
        <a:p>
          <a:endParaRPr lang="en-US"/>
        </a:p>
      </dgm:t>
    </dgm:pt>
    <dgm:pt modelId="{8D40DE8F-3DBC-4F75-B510-2A40CA331FA0}" type="pres">
      <dgm:prSet presAssocID="{AE9A1B92-D2B1-4E12-BC08-681CF1A85CEC}" presName="aSpace2" presStyleCnt="0"/>
      <dgm:spPr/>
      <dgm:t>
        <a:bodyPr/>
        <a:lstStyle/>
        <a:p>
          <a:endParaRPr lang="en-US"/>
        </a:p>
      </dgm:t>
    </dgm:pt>
    <dgm:pt modelId="{DB9A1B7D-7054-466C-9C23-685BDCD61606}" type="pres">
      <dgm:prSet presAssocID="{635E015C-E886-46A5-B457-E754CB3BFE9E}" presName="childNode" presStyleLbl="node1" presStyleIdx="9" presStyleCnt="10">
        <dgm:presLayoutVars>
          <dgm:bulletEnabled val="1"/>
        </dgm:presLayoutVars>
      </dgm:prSet>
      <dgm:spPr/>
      <dgm:t>
        <a:bodyPr/>
        <a:lstStyle/>
        <a:p>
          <a:endParaRPr lang="en-US"/>
        </a:p>
      </dgm:t>
    </dgm:pt>
  </dgm:ptLst>
  <dgm:cxnLst>
    <dgm:cxn modelId="{9A6063DE-9C1C-43E8-B9A3-CC3D82BFE32C}" type="presOf" srcId="{0DC5B2C6-B7A3-4D40-8C7D-F3E0470D7577}" destId="{96389EF0-4B6D-4E16-BEC8-C0EE88EE452A}" srcOrd="1" destOrd="0" presId="urn:microsoft.com/office/officeart/2005/8/layout/lProcess2"/>
    <dgm:cxn modelId="{D146AB55-605F-4E8B-B309-1D2F88EA7F69}" type="presOf" srcId="{AE9A1B92-D2B1-4E12-BC08-681CF1A85CEC}" destId="{6269C7F3-2D6F-4598-88F5-9F649FD81FCC}" srcOrd="0" destOrd="0" presId="urn:microsoft.com/office/officeart/2005/8/layout/lProcess2"/>
    <dgm:cxn modelId="{F0C0DFCC-9CDE-4E7C-8734-ED45F0EECEF4}" type="presOf" srcId="{68AC680A-7131-4FDD-A305-B5803093883A}" destId="{9C8DD6EB-A688-4445-A559-1D48E6C48151}" srcOrd="0" destOrd="0" presId="urn:microsoft.com/office/officeart/2005/8/layout/lProcess2"/>
    <dgm:cxn modelId="{5961ED32-0824-438A-A502-1F175AEE07FD}" type="presOf" srcId="{0DC5B2C6-B7A3-4D40-8C7D-F3E0470D7577}" destId="{F8517012-2DD3-4F8B-8271-5B6233BF5676}" srcOrd="0" destOrd="0" presId="urn:microsoft.com/office/officeart/2005/8/layout/lProcess2"/>
    <dgm:cxn modelId="{DC2BF5D6-0FB1-4D63-AB9B-006111F27183}" srcId="{8EB0BAB2-7752-4F7C-B65A-EAA02754AB4D}" destId="{0DC5B2C6-B7A3-4D40-8C7D-F3E0470D7577}" srcOrd="2" destOrd="0" parTransId="{67222DAC-6CC1-416F-BFDC-AE57D996CF94}" sibTransId="{D9EFD048-B473-4164-9EDF-904FC34D576F}"/>
    <dgm:cxn modelId="{8688A099-6496-4E31-9B6D-064412D77174}" type="presOf" srcId="{F8F04C50-D165-43A0-A518-6F948DF2AF9A}" destId="{9D23C612-5311-45F8-88E4-26ABBC08AF82}" srcOrd="0" destOrd="0" presId="urn:microsoft.com/office/officeart/2005/8/layout/lProcess2"/>
    <dgm:cxn modelId="{53632D36-B98B-4ED3-8C34-9E43248B7CE6}" srcId="{364E62DC-D7D3-417A-8C9D-639B617E894F}" destId="{4AF42D5B-05A3-48E9-BC46-E19ADF7C94A0}" srcOrd="1" destOrd="0" parTransId="{99D6E8F2-5D88-4ED9-8550-D8BCF3EABEAE}" sibTransId="{77F91495-E21B-4BC5-BCF3-0B101A934B17}"/>
    <dgm:cxn modelId="{D95A4E31-79BA-4949-A3ED-C240698FF5D8}" srcId="{364E62DC-D7D3-417A-8C9D-639B617E894F}" destId="{83396E59-91BA-41C5-B5F3-A4CC2B433B8B}" srcOrd="3" destOrd="0" parTransId="{4F7F7545-E08A-4F7E-AEB7-7F77AFE3AE91}" sibTransId="{A11D1696-00B8-4814-A8EA-D550696F6FE4}"/>
    <dgm:cxn modelId="{1B9EA519-873D-4746-B5ED-E3918068917A}" type="presOf" srcId="{2B88942F-2D28-430B-A4E8-E92D39D9B618}" destId="{52612B57-934C-4869-BC42-4DAC56C32555}" srcOrd="0" destOrd="0" presId="urn:microsoft.com/office/officeart/2005/8/layout/lProcess2"/>
    <dgm:cxn modelId="{AC4A9C52-57EB-4662-B87B-3CBC3858C2A8}" type="presOf" srcId="{83396E59-91BA-41C5-B5F3-A4CC2B433B8B}" destId="{8BA71B72-7188-439F-8908-592879839280}" srcOrd="0" destOrd="0" presId="urn:microsoft.com/office/officeart/2005/8/layout/lProcess2"/>
    <dgm:cxn modelId="{CDBDBB49-FFD4-4B38-BC8D-3A2E8F8DF33B}" type="presOf" srcId="{635E015C-E886-46A5-B457-E754CB3BFE9E}" destId="{DB9A1B7D-7054-466C-9C23-685BDCD61606}" srcOrd="0" destOrd="0" presId="urn:microsoft.com/office/officeart/2005/8/layout/lProcess2"/>
    <dgm:cxn modelId="{390A1E24-0818-4F63-BBF9-3ED30DA47472}" srcId="{364E62DC-D7D3-417A-8C9D-639B617E894F}" destId="{68AC680A-7131-4FDD-A305-B5803093883A}" srcOrd="0" destOrd="0" parTransId="{D64D8DE1-6763-4B49-B041-DBDEFA3D1319}" sibTransId="{A0238803-8B11-495B-B799-9741039128E8}"/>
    <dgm:cxn modelId="{198ECF52-F178-4366-8937-2146F58ECEC0}" type="presOf" srcId="{C16DA222-F5B9-495F-816E-066580127072}" destId="{225F5E24-199A-445D-99C0-14E2670D71B4}" srcOrd="1" destOrd="0" presId="urn:microsoft.com/office/officeart/2005/8/layout/lProcess2"/>
    <dgm:cxn modelId="{755664F0-2073-4851-8744-9A37A4ADF5C3}" type="presOf" srcId="{364E62DC-D7D3-417A-8C9D-639B617E894F}" destId="{BB7C07FE-FAA3-465C-9191-6C0CBCE974F7}" srcOrd="1" destOrd="0" presId="urn:microsoft.com/office/officeart/2005/8/layout/lProcess2"/>
    <dgm:cxn modelId="{7FFF80E2-2519-4762-BC76-559A45477750}" srcId="{0DC5B2C6-B7A3-4D40-8C7D-F3E0470D7577}" destId="{7CA07784-2BF1-4EAC-B7B5-15A817EDF6E9}" srcOrd="0" destOrd="0" parTransId="{C5ED4981-0C02-4307-A697-7F93E5BB179A}" sibTransId="{ECB0533D-C0CC-4491-A482-FD455F1B95EC}"/>
    <dgm:cxn modelId="{F43F5AA8-3B2D-4C1E-B59A-D9D1F2F521AA}" type="presOf" srcId="{C16DA222-F5B9-495F-816E-066580127072}" destId="{F7F5FD4D-B525-4B95-AADF-417BA60C7DE8}" srcOrd="0" destOrd="0" presId="urn:microsoft.com/office/officeart/2005/8/layout/lProcess2"/>
    <dgm:cxn modelId="{0F489E09-8A9C-4357-9344-26E370E001E3}" type="presOf" srcId="{4AF42D5B-05A3-48E9-BC46-E19ADF7C94A0}" destId="{0CDCBD6A-ED0C-4367-A0C4-0DA4401D3057}" srcOrd="0" destOrd="0" presId="urn:microsoft.com/office/officeart/2005/8/layout/lProcess2"/>
    <dgm:cxn modelId="{B14EA137-9F90-4075-8643-3E0E8DDBB2D5}" srcId="{C16DA222-F5B9-495F-816E-066580127072}" destId="{BDC890FE-8F1E-4E71-8CE9-16C5230B6954}" srcOrd="0" destOrd="0" parTransId="{B7A05616-19E1-4102-BF41-8C3F5AE0D5F4}" sibTransId="{F167807D-50F2-4F89-9BAF-62EBD1E5DC54}"/>
    <dgm:cxn modelId="{026B626A-1A37-49D4-999E-026B4306E513}" srcId="{0DC5B2C6-B7A3-4D40-8C7D-F3E0470D7577}" destId="{AE9A1B92-D2B1-4E12-BC08-681CF1A85CEC}" srcOrd="2" destOrd="0" parTransId="{6354786D-D8F7-4427-A00B-C1334043ECEE}" sibTransId="{B467E983-7CE5-4891-B198-D29AEDE326A2}"/>
    <dgm:cxn modelId="{E07E2E1E-FA05-4DA4-863B-3BBE224D0031}" srcId="{0DC5B2C6-B7A3-4D40-8C7D-F3E0470D7577}" destId="{F8F04C50-D165-43A0-A518-6F948DF2AF9A}" srcOrd="1" destOrd="0" parTransId="{693D8D64-BAFE-4E15-ACC2-FC9449D4DB51}" sibTransId="{2C04DAC4-2EBC-47ED-A4DE-B238F0C4088C}"/>
    <dgm:cxn modelId="{2183F405-83FC-4475-A0E4-CB75197F5C24}" type="presOf" srcId="{18098261-3019-49A8-B4E8-7954BEF52875}" destId="{AB0D00AC-F186-4F00-9140-08224B6DB9C3}" srcOrd="0" destOrd="0" presId="urn:microsoft.com/office/officeart/2005/8/layout/lProcess2"/>
    <dgm:cxn modelId="{8719E421-1A2C-42C0-BEB9-C39032594041}" srcId="{0DC5B2C6-B7A3-4D40-8C7D-F3E0470D7577}" destId="{635E015C-E886-46A5-B457-E754CB3BFE9E}" srcOrd="3" destOrd="0" parTransId="{ADBBF994-45EC-4FB6-9EEE-8DA536C450AE}" sibTransId="{232F6315-4287-496F-AFE6-0F324135E94A}"/>
    <dgm:cxn modelId="{C5192391-7734-4558-93D0-D84432FD294A}" type="presOf" srcId="{BDC890FE-8F1E-4E71-8CE9-16C5230B6954}" destId="{BF24FCC2-4C91-4E5E-BDAF-63C23ACA9019}" srcOrd="0" destOrd="0" presId="urn:microsoft.com/office/officeart/2005/8/layout/lProcess2"/>
    <dgm:cxn modelId="{6E886482-8C5D-49AB-82C0-4CE1986FDA8C}" srcId="{8EB0BAB2-7752-4F7C-B65A-EAA02754AB4D}" destId="{364E62DC-D7D3-417A-8C9D-639B617E894F}" srcOrd="1" destOrd="0" parTransId="{F08767DE-28AC-44ED-9C73-56F7378226C7}" sibTransId="{E95153B9-C864-4616-865D-2BA013ADB2DF}"/>
    <dgm:cxn modelId="{4AB59E87-17C6-48F2-9EC1-FE95AC9E9D8D}" srcId="{364E62DC-D7D3-417A-8C9D-639B617E894F}" destId="{2B88942F-2D28-430B-A4E8-E92D39D9B618}" srcOrd="2" destOrd="0" parTransId="{D2CF2933-8B81-407F-AC41-EA3859D26823}" sibTransId="{3CF75D85-4F4E-46F5-8EE1-5791875FB40F}"/>
    <dgm:cxn modelId="{71554F19-B611-4C02-B2EC-56B1990FDFDF}" srcId="{8EB0BAB2-7752-4F7C-B65A-EAA02754AB4D}" destId="{C16DA222-F5B9-495F-816E-066580127072}" srcOrd="0" destOrd="0" parTransId="{78E26950-0846-4CAF-BF94-0EA687E87CB2}" sibTransId="{304EC597-BB31-415C-9037-EA7E26C4B8F5}"/>
    <dgm:cxn modelId="{E9A78723-3887-4764-A52A-E4767C99B1DE}" srcId="{C16DA222-F5B9-495F-816E-066580127072}" destId="{18098261-3019-49A8-B4E8-7954BEF52875}" srcOrd="1" destOrd="0" parTransId="{B7FEF394-7C40-4E04-94AA-1CED9239D54D}" sibTransId="{525CA934-0F4C-418E-9F0A-5896C9AC00E5}"/>
    <dgm:cxn modelId="{69C42ED1-4881-4012-8A2D-04043415FB07}" type="presOf" srcId="{364E62DC-D7D3-417A-8C9D-639B617E894F}" destId="{24A03E15-4BA7-4412-B094-ABD282E0A76A}" srcOrd="0" destOrd="0" presId="urn:microsoft.com/office/officeart/2005/8/layout/lProcess2"/>
    <dgm:cxn modelId="{65CDDD94-5F0A-48CA-82A3-F46EACC67D21}" type="presOf" srcId="{7CA07784-2BF1-4EAC-B7B5-15A817EDF6E9}" destId="{3D6ABCA8-F909-4169-8405-4692DB0FD6E6}" srcOrd="0" destOrd="0" presId="urn:microsoft.com/office/officeart/2005/8/layout/lProcess2"/>
    <dgm:cxn modelId="{B30F1DF7-9BDC-47A4-8618-752E203AD1C9}" type="presOf" srcId="{8EB0BAB2-7752-4F7C-B65A-EAA02754AB4D}" destId="{D4A35F41-D27B-4D8F-BE3D-B7303696AD1E}" srcOrd="0" destOrd="0" presId="urn:microsoft.com/office/officeart/2005/8/layout/lProcess2"/>
    <dgm:cxn modelId="{5F678CDE-ACEA-4439-9F96-45A45EF9003C}" type="presParOf" srcId="{D4A35F41-D27B-4D8F-BE3D-B7303696AD1E}" destId="{85A10CBA-28FF-4AF4-AED9-7732289DEB9C}" srcOrd="0" destOrd="0" presId="urn:microsoft.com/office/officeart/2005/8/layout/lProcess2"/>
    <dgm:cxn modelId="{9D6F866D-AD14-4A8E-A6C6-43019CE8FEBE}" type="presParOf" srcId="{85A10CBA-28FF-4AF4-AED9-7732289DEB9C}" destId="{F7F5FD4D-B525-4B95-AADF-417BA60C7DE8}" srcOrd="0" destOrd="0" presId="urn:microsoft.com/office/officeart/2005/8/layout/lProcess2"/>
    <dgm:cxn modelId="{51E1543F-AD00-4A8F-BF7E-076F61892D8C}" type="presParOf" srcId="{85A10CBA-28FF-4AF4-AED9-7732289DEB9C}" destId="{225F5E24-199A-445D-99C0-14E2670D71B4}" srcOrd="1" destOrd="0" presId="urn:microsoft.com/office/officeart/2005/8/layout/lProcess2"/>
    <dgm:cxn modelId="{8AD60AE2-8B0E-4E95-B83C-012AC9D65BF5}" type="presParOf" srcId="{85A10CBA-28FF-4AF4-AED9-7732289DEB9C}" destId="{6652392D-B6C8-4A49-9B1B-10912F2CFC4E}" srcOrd="2" destOrd="0" presId="urn:microsoft.com/office/officeart/2005/8/layout/lProcess2"/>
    <dgm:cxn modelId="{39EB6904-BC14-4ED9-B56E-52F28E8E1A17}" type="presParOf" srcId="{6652392D-B6C8-4A49-9B1B-10912F2CFC4E}" destId="{CCA6F71B-50B3-450E-9454-CE2944F34A0B}" srcOrd="0" destOrd="0" presId="urn:microsoft.com/office/officeart/2005/8/layout/lProcess2"/>
    <dgm:cxn modelId="{BF2B79AD-1D31-4BC7-A6AD-25B844503F4E}" type="presParOf" srcId="{CCA6F71B-50B3-450E-9454-CE2944F34A0B}" destId="{BF24FCC2-4C91-4E5E-BDAF-63C23ACA9019}" srcOrd="0" destOrd="0" presId="urn:microsoft.com/office/officeart/2005/8/layout/lProcess2"/>
    <dgm:cxn modelId="{BB84F2E6-A4E2-4F5F-9E3A-26899F6E4C39}" type="presParOf" srcId="{CCA6F71B-50B3-450E-9454-CE2944F34A0B}" destId="{977A3D8B-2D90-4324-8FB0-05FEED22AF5F}" srcOrd="1" destOrd="0" presId="urn:microsoft.com/office/officeart/2005/8/layout/lProcess2"/>
    <dgm:cxn modelId="{8FA10C1A-ADC5-4F14-8BCD-0106D45559BA}" type="presParOf" srcId="{CCA6F71B-50B3-450E-9454-CE2944F34A0B}" destId="{AB0D00AC-F186-4F00-9140-08224B6DB9C3}" srcOrd="2" destOrd="0" presId="urn:microsoft.com/office/officeart/2005/8/layout/lProcess2"/>
    <dgm:cxn modelId="{351240E5-C6B3-472D-A4F4-EBA7E3D39BC6}" type="presParOf" srcId="{D4A35F41-D27B-4D8F-BE3D-B7303696AD1E}" destId="{97FDC3B4-1440-4C66-A82E-59AD8F3F109A}" srcOrd="1" destOrd="0" presId="urn:microsoft.com/office/officeart/2005/8/layout/lProcess2"/>
    <dgm:cxn modelId="{AE2B31F9-F43B-49C8-A80C-A6966572FC5F}" type="presParOf" srcId="{D4A35F41-D27B-4D8F-BE3D-B7303696AD1E}" destId="{57AB1C3E-ABBE-4F0C-8A98-667F5527F4FD}" srcOrd="2" destOrd="0" presId="urn:microsoft.com/office/officeart/2005/8/layout/lProcess2"/>
    <dgm:cxn modelId="{7F15E22F-0CE1-46F1-954B-24747F79F121}" type="presParOf" srcId="{57AB1C3E-ABBE-4F0C-8A98-667F5527F4FD}" destId="{24A03E15-4BA7-4412-B094-ABD282E0A76A}" srcOrd="0" destOrd="0" presId="urn:microsoft.com/office/officeart/2005/8/layout/lProcess2"/>
    <dgm:cxn modelId="{7F24B31D-F765-4118-9B11-9BD5BBF3A66A}" type="presParOf" srcId="{57AB1C3E-ABBE-4F0C-8A98-667F5527F4FD}" destId="{BB7C07FE-FAA3-465C-9191-6C0CBCE974F7}" srcOrd="1" destOrd="0" presId="urn:microsoft.com/office/officeart/2005/8/layout/lProcess2"/>
    <dgm:cxn modelId="{9E09D72B-887E-45F7-9085-FAE78FEEA34B}" type="presParOf" srcId="{57AB1C3E-ABBE-4F0C-8A98-667F5527F4FD}" destId="{02E71BF8-089A-4522-96E1-72C0F37B9340}" srcOrd="2" destOrd="0" presId="urn:microsoft.com/office/officeart/2005/8/layout/lProcess2"/>
    <dgm:cxn modelId="{2C139B38-F4A1-4D48-B190-9FBFD775E376}" type="presParOf" srcId="{02E71BF8-089A-4522-96E1-72C0F37B9340}" destId="{3EBEBBAB-E7A8-4CDF-AC79-AE25C5FC4EA0}" srcOrd="0" destOrd="0" presId="urn:microsoft.com/office/officeart/2005/8/layout/lProcess2"/>
    <dgm:cxn modelId="{D8F8FED1-970C-4158-B214-87F8E1A52D00}" type="presParOf" srcId="{3EBEBBAB-E7A8-4CDF-AC79-AE25C5FC4EA0}" destId="{9C8DD6EB-A688-4445-A559-1D48E6C48151}" srcOrd="0" destOrd="0" presId="urn:microsoft.com/office/officeart/2005/8/layout/lProcess2"/>
    <dgm:cxn modelId="{5B1F064C-94D1-44D6-B5B4-3AA531926D3A}" type="presParOf" srcId="{3EBEBBAB-E7A8-4CDF-AC79-AE25C5FC4EA0}" destId="{46290222-A92A-4D2D-82DA-4815B2304865}" srcOrd="1" destOrd="0" presId="urn:microsoft.com/office/officeart/2005/8/layout/lProcess2"/>
    <dgm:cxn modelId="{5865AC2A-4328-483C-9379-EF12AC60CFFB}" type="presParOf" srcId="{3EBEBBAB-E7A8-4CDF-AC79-AE25C5FC4EA0}" destId="{0CDCBD6A-ED0C-4367-A0C4-0DA4401D3057}" srcOrd="2" destOrd="0" presId="urn:microsoft.com/office/officeart/2005/8/layout/lProcess2"/>
    <dgm:cxn modelId="{8B533F9D-A464-4296-8B79-087E666B851E}" type="presParOf" srcId="{3EBEBBAB-E7A8-4CDF-AC79-AE25C5FC4EA0}" destId="{F8EA5C28-3921-4C62-8DAA-C836F0BBB5AE}" srcOrd="3" destOrd="0" presId="urn:microsoft.com/office/officeart/2005/8/layout/lProcess2"/>
    <dgm:cxn modelId="{8A66514D-B05A-4DE1-86A2-88F086B07F6E}" type="presParOf" srcId="{3EBEBBAB-E7A8-4CDF-AC79-AE25C5FC4EA0}" destId="{52612B57-934C-4869-BC42-4DAC56C32555}" srcOrd="4" destOrd="0" presId="urn:microsoft.com/office/officeart/2005/8/layout/lProcess2"/>
    <dgm:cxn modelId="{2709F138-9A9C-49C5-B499-4100C34946DA}" type="presParOf" srcId="{3EBEBBAB-E7A8-4CDF-AC79-AE25C5FC4EA0}" destId="{4B6B0242-40F6-41C7-9C4B-1FC887AD9301}" srcOrd="5" destOrd="0" presId="urn:microsoft.com/office/officeart/2005/8/layout/lProcess2"/>
    <dgm:cxn modelId="{0BB54E2E-0D82-47DB-BF3E-6C8FA8305E94}" type="presParOf" srcId="{3EBEBBAB-E7A8-4CDF-AC79-AE25C5FC4EA0}" destId="{8BA71B72-7188-439F-8908-592879839280}" srcOrd="6" destOrd="0" presId="urn:microsoft.com/office/officeart/2005/8/layout/lProcess2"/>
    <dgm:cxn modelId="{A4794401-A6CF-4E7A-9A53-44F8CDE78FB0}" type="presParOf" srcId="{D4A35F41-D27B-4D8F-BE3D-B7303696AD1E}" destId="{B15D1B14-1D85-4249-9C7E-60AB452AF372}" srcOrd="3" destOrd="0" presId="urn:microsoft.com/office/officeart/2005/8/layout/lProcess2"/>
    <dgm:cxn modelId="{6547D0F7-2A7D-400A-B190-C76824675F54}" type="presParOf" srcId="{D4A35F41-D27B-4D8F-BE3D-B7303696AD1E}" destId="{0553F5BD-D39E-4812-AA47-01779498BEA6}" srcOrd="4" destOrd="0" presId="urn:microsoft.com/office/officeart/2005/8/layout/lProcess2"/>
    <dgm:cxn modelId="{C98CA9BF-2246-4A2B-ACBB-A7FA6AAD4FB6}" type="presParOf" srcId="{0553F5BD-D39E-4812-AA47-01779498BEA6}" destId="{F8517012-2DD3-4F8B-8271-5B6233BF5676}" srcOrd="0" destOrd="0" presId="urn:microsoft.com/office/officeart/2005/8/layout/lProcess2"/>
    <dgm:cxn modelId="{F4201CB3-0560-4F0B-A8CB-49497AC73EC8}" type="presParOf" srcId="{0553F5BD-D39E-4812-AA47-01779498BEA6}" destId="{96389EF0-4B6D-4E16-BEC8-C0EE88EE452A}" srcOrd="1" destOrd="0" presId="urn:microsoft.com/office/officeart/2005/8/layout/lProcess2"/>
    <dgm:cxn modelId="{AB15F2A2-71A2-4939-95E6-DE35F2870226}" type="presParOf" srcId="{0553F5BD-D39E-4812-AA47-01779498BEA6}" destId="{F9699F12-9E13-4956-9F99-646D66734AC0}" srcOrd="2" destOrd="0" presId="urn:microsoft.com/office/officeart/2005/8/layout/lProcess2"/>
    <dgm:cxn modelId="{0B514DDA-4EFA-444C-8FD6-4A10CC0513B3}" type="presParOf" srcId="{F9699F12-9E13-4956-9F99-646D66734AC0}" destId="{F13B0B66-0576-42F5-B4C4-48B2BBBEB9E4}" srcOrd="0" destOrd="0" presId="urn:microsoft.com/office/officeart/2005/8/layout/lProcess2"/>
    <dgm:cxn modelId="{173256B3-8846-4BFC-A3B3-79B96A69AB3E}" type="presParOf" srcId="{F13B0B66-0576-42F5-B4C4-48B2BBBEB9E4}" destId="{3D6ABCA8-F909-4169-8405-4692DB0FD6E6}" srcOrd="0" destOrd="0" presId="urn:microsoft.com/office/officeart/2005/8/layout/lProcess2"/>
    <dgm:cxn modelId="{963892D1-BC62-496B-A2F5-C9E996294EAB}" type="presParOf" srcId="{F13B0B66-0576-42F5-B4C4-48B2BBBEB9E4}" destId="{8C0A251B-3857-4F1D-88F6-E51763DBB328}" srcOrd="1" destOrd="0" presId="urn:microsoft.com/office/officeart/2005/8/layout/lProcess2"/>
    <dgm:cxn modelId="{23728374-B03C-4CA4-ACE7-DB7052FE6115}" type="presParOf" srcId="{F13B0B66-0576-42F5-B4C4-48B2BBBEB9E4}" destId="{9D23C612-5311-45F8-88E4-26ABBC08AF82}" srcOrd="2" destOrd="0" presId="urn:microsoft.com/office/officeart/2005/8/layout/lProcess2"/>
    <dgm:cxn modelId="{F6F3B347-5CF2-4FCE-920F-5D76AC61050A}" type="presParOf" srcId="{F13B0B66-0576-42F5-B4C4-48B2BBBEB9E4}" destId="{FE839F32-E94E-435F-8D97-78C5D740565C}" srcOrd="3" destOrd="0" presId="urn:microsoft.com/office/officeart/2005/8/layout/lProcess2"/>
    <dgm:cxn modelId="{B57BE857-17E4-41F3-B3CD-E20138CD70C9}" type="presParOf" srcId="{F13B0B66-0576-42F5-B4C4-48B2BBBEB9E4}" destId="{6269C7F3-2D6F-4598-88F5-9F649FD81FCC}" srcOrd="4" destOrd="0" presId="urn:microsoft.com/office/officeart/2005/8/layout/lProcess2"/>
    <dgm:cxn modelId="{A0473C4D-17FC-4E8E-8399-E41283D43450}" type="presParOf" srcId="{F13B0B66-0576-42F5-B4C4-48B2BBBEB9E4}" destId="{8D40DE8F-3DBC-4F75-B510-2A40CA331FA0}" srcOrd="5" destOrd="0" presId="urn:microsoft.com/office/officeart/2005/8/layout/lProcess2"/>
    <dgm:cxn modelId="{8507DB89-8839-4F66-9736-2B9641F660EE}" type="presParOf" srcId="{F13B0B66-0576-42F5-B4C4-48B2BBBEB9E4}" destId="{DB9A1B7D-7054-466C-9C23-685BDCD61606}"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B0BAB2-7752-4F7C-B65A-EAA02754AB4D}" type="doc">
      <dgm:prSet loTypeId="urn:microsoft.com/office/officeart/2005/8/layout/lProcess2" loCatId="relationship" qsTypeId="urn:microsoft.com/office/officeart/2005/8/quickstyle/simple1" qsCatId="simple" csTypeId="urn:microsoft.com/office/officeart/2005/8/colors/accent1_1" csCatId="accent1" phldr="1"/>
      <dgm:spPr/>
      <dgm:t>
        <a:bodyPr/>
        <a:lstStyle/>
        <a:p>
          <a:endParaRPr lang="en-US"/>
        </a:p>
      </dgm:t>
    </dgm:pt>
    <dgm:pt modelId="{D950EA8F-28E7-4CFD-B326-FD2188F704A7}">
      <dgm:prSet phldrT="[Text]"/>
      <dgm:spPr>
        <a:solidFill>
          <a:schemeClr val="accent1"/>
        </a:solidFill>
        <a:ln>
          <a:noFill/>
        </a:ln>
      </dgm:spPr>
      <dgm:t>
        <a:bodyPr/>
        <a:lstStyle/>
        <a:p>
          <a:r>
            <a:rPr lang="en-US" dirty="0" smtClean="0">
              <a:solidFill>
                <a:schemeClr val="bg1"/>
              </a:solidFill>
            </a:rPr>
            <a:t>Reduce the length of stay for children in foster care.</a:t>
          </a:r>
        </a:p>
      </dgm:t>
    </dgm:pt>
    <dgm:pt modelId="{3501CFC3-9062-40D7-8E06-1943CC99BBF2}" type="parTrans" cxnId="{5B2BF170-9516-4684-9923-BD945A4CCCAB}">
      <dgm:prSet/>
      <dgm:spPr/>
      <dgm:t>
        <a:bodyPr/>
        <a:lstStyle/>
        <a:p>
          <a:endParaRPr lang="en-US"/>
        </a:p>
      </dgm:t>
    </dgm:pt>
    <dgm:pt modelId="{458243EB-7AAF-42AA-894E-8322D92197B3}" type="sibTrans" cxnId="{5B2BF170-9516-4684-9923-BD945A4CCCAB}">
      <dgm:prSet/>
      <dgm:spPr/>
      <dgm:t>
        <a:bodyPr/>
        <a:lstStyle/>
        <a:p>
          <a:endParaRPr lang="en-US"/>
        </a:p>
      </dgm:t>
    </dgm:pt>
    <dgm:pt modelId="{3DCEF539-B9CE-4F35-8D9C-41D80AF5F14C}">
      <dgm:prSet phldrT="[Text]"/>
      <dgm:spPr>
        <a:solidFill>
          <a:schemeClr val="accent1"/>
        </a:solidFill>
        <a:ln>
          <a:noFill/>
        </a:ln>
      </dgm:spPr>
      <dgm:t>
        <a:bodyPr/>
        <a:lstStyle/>
        <a:p>
          <a:r>
            <a:rPr lang="en-US" dirty="0" smtClean="0">
              <a:solidFill>
                <a:schemeClr val="bg1"/>
              </a:solidFill>
            </a:rPr>
            <a:t>Reduce the rate of foster care placement.</a:t>
          </a:r>
        </a:p>
      </dgm:t>
    </dgm:pt>
    <dgm:pt modelId="{03FEBBEB-885C-4CB7-93D7-FC64CB1F96A5}">
      <dgm:prSet phldrT="[Text]"/>
      <dgm:spPr>
        <a:solidFill>
          <a:schemeClr val="accent1"/>
        </a:solidFill>
        <a:ln>
          <a:noFill/>
        </a:ln>
      </dgm:spPr>
      <dgm:t>
        <a:bodyPr/>
        <a:lstStyle/>
        <a:p>
          <a:r>
            <a:rPr lang="en-US" dirty="0" smtClean="0">
              <a:solidFill>
                <a:schemeClr val="bg1"/>
              </a:solidFill>
            </a:rPr>
            <a:t>Reduce the severity of subsequent abuse/neglect complaints or allegations.</a:t>
          </a:r>
        </a:p>
      </dgm:t>
    </dgm:pt>
    <dgm:pt modelId="{1731A770-D463-49A5-B50F-DF9389E3540D}">
      <dgm:prSet phldrT="[Text]"/>
      <dgm:spPr>
        <a:solidFill>
          <a:schemeClr val="accent1"/>
        </a:solidFill>
        <a:ln>
          <a:noFill/>
        </a:ln>
      </dgm:spPr>
      <dgm:t>
        <a:bodyPr/>
        <a:lstStyle/>
        <a:p>
          <a:r>
            <a:rPr lang="en-US" dirty="0" smtClean="0">
              <a:solidFill>
                <a:schemeClr val="bg1"/>
              </a:solidFill>
            </a:rPr>
            <a:t>Reduce the rate of subsequent abuse/neglect referrals and substantiations.</a:t>
          </a:r>
        </a:p>
      </dgm:t>
    </dgm:pt>
    <dgm:pt modelId="{DDDD8404-3AF1-4742-8720-08335F3BCBAE}" type="sibTrans" cxnId="{FE3BD754-FE91-4F75-8A7F-7298C9B6E3D2}">
      <dgm:prSet/>
      <dgm:spPr/>
      <dgm:t>
        <a:bodyPr/>
        <a:lstStyle/>
        <a:p>
          <a:endParaRPr lang="en-US"/>
        </a:p>
      </dgm:t>
    </dgm:pt>
    <dgm:pt modelId="{4537DA91-D4DB-469D-B62D-C0D6C1A234FA}" type="parTrans" cxnId="{FE3BD754-FE91-4F75-8A7F-7298C9B6E3D2}">
      <dgm:prSet/>
      <dgm:spPr/>
      <dgm:t>
        <a:bodyPr/>
        <a:lstStyle/>
        <a:p>
          <a:endParaRPr lang="en-US"/>
        </a:p>
      </dgm:t>
    </dgm:pt>
    <dgm:pt modelId="{58990193-FB34-4147-B274-046846452E2F}" type="sibTrans" cxnId="{4B494F00-8EF8-4AD0-B21A-B0249BD14497}">
      <dgm:prSet/>
      <dgm:spPr/>
      <dgm:t>
        <a:bodyPr/>
        <a:lstStyle/>
        <a:p>
          <a:endParaRPr lang="en-US"/>
        </a:p>
      </dgm:t>
    </dgm:pt>
    <dgm:pt modelId="{D59EAC32-20BE-4463-8F54-681902379265}" type="parTrans" cxnId="{4B494F00-8EF8-4AD0-B21A-B0249BD14497}">
      <dgm:prSet/>
      <dgm:spPr/>
      <dgm:t>
        <a:bodyPr/>
        <a:lstStyle/>
        <a:p>
          <a:endParaRPr lang="en-US"/>
        </a:p>
      </dgm:t>
    </dgm:pt>
    <dgm:pt modelId="{E67467B1-52DB-412C-97C8-97A212406560}" type="sibTrans" cxnId="{0C762322-4F1C-4E40-BCBF-F60305F9A1FF}">
      <dgm:prSet/>
      <dgm:spPr/>
      <dgm:t>
        <a:bodyPr/>
        <a:lstStyle/>
        <a:p>
          <a:endParaRPr lang="en-US"/>
        </a:p>
      </dgm:t>
    </dgm:pt>
    <dgm:pt modelId="{382AE666-DF2C-47AB-B782-C1EAD9E7D56A}" type="parTrans" cxnId="{0C762322-4F1C-4E40-BCBF-F60305F9A1FF}">
      <dgm:prSet/>
      <dgm:spPr/>
      <dgm:t>
        <a:bodyPr/>
        <a:lstStyle/>
        <a:p>
          <a:endParaRPr lang="en-US"/>
        </a:p>
      </dgm:t>
    </dgm:pt>
    <dgm:pt modelId="{02929B0F-42BF-4E7F-B851-DACC294B89F2}">
      <dgm:prSet phldrT="[Text]" custT="1"/>
      <dgm:spPr>
        <a:solidFill>
          <a:schemeClr val="accent5"/>
        </a:solidFill>
      </dgm:spPr>
      <dgm:t>
        <a:bodyPr/>
        <a:lstStyle/>
        <a:p>
          <a:r>
            <a:rPr lang="en-US" sz="4000" dirty="0" smtClean="0"/>
            <a:t>Outcomes</a:t>
          </a:r>
          <a:endParaRPr lang="en-US" sz="4000" dirty="0"/>
        </a:p>
      </dgm:t>
    </dgm:pt>
    <dgm:pt modelId="{CF924703-D6A9-43B9-9C6F-6CF4DBB97CFA}" type="sibTrans" cxnId="{26467D82-2657-48E9-A232-89F3AC7062AE}">
      <dgm:prSet/>
      <dgm:spPr/>
      <dgm:t>
        <a:bodyPr/>
        <a:lstStyle/>
        <a:p>
          <a:endParaRPr lang="en-US"/>
        </a:p>
      </dgm:t>
    </dgm:pt>
    <dgm:pt modelId="{5118EA90-23B8-4242-A81C-E0D5727658FF}" type="parTrans" cxnId="{26467D82-2657-48E9-A232-89F3AC7062AE}">
      <dgm:prSet/>
      <dgm:spPr/>
      <dgm:t>
        <a:bodyPr/>
        <a:lstStyle/>
        <a:p>
          <a:endParaRPr lang="en-US"/>
        </a:p>
      </dgm:t>
    </dgm:pt>
    <dgm:pt modelId="{D4A35F41-D27B-4D8F-BE3D-B7303696AD1E}" type="pres">
      <dgm:prSet presAssocID="{8EB0BAB2-7752-4F7C-B65A-EAA02754AB4D}" presName="theList" presStyleCnt="0">
        <dgm:presLayoutVars>
          <dgm:dir/>
          <dgm:animLvl val="lvl"/>
          <dgm:resizeHandles val="exact"/>
        </dgm:presLayoutVars>
      </dgm:prSet>
      <dgm:spPr/>
      <dgm:t>
        <a:bodyPr/>
        <a:lstStyle/>
        <a:p>
          <a:endParaRPr lang="en-US"/>
        </a:p>
      </dgm:t>
    </dgm:pt>
    <dgm:pt modelId="{C5BA9B58-1F26-42C4-96DB-E8BABEEE8648}" type="pres">
      <dgm:prSet presAssocID="{02929B0F-42BF-4E7F-B851-DACC294B89F2}" presName="compNode" presStyleCnt="0"/>
      <dgm:spPr/>
    </dgm:pt>
    <dgm:pt modelId="{7420A821-6F36-4F5C-9BEF-01B2280CF596}" type="pres">
      <dgm:prSet presAssocID="{02929B0F-42BF-4E7F-B851-DACC294B89F2}" presName="aNode" presStyleLbl="bgShp" presStyleIdx="0" presStyleCnt="1" custLinFactNeighborX="3704" custLinFactNeighborY="-924"/>
      <dgm:spPr/>
      <dgm:t>
        <a:bodyPr/>
        <a:lstStyle/>
        <a:p>
          <a:endParaRPr lang="en-US"/>
        </a:p>
      </dgm:t>
    </dgm:pt>
    <dgm:pt modelId="{FBEC287C-7EF8-4526-A8E2-57FEE64BFE16}" type="pres">
      <dgm:prSet presAssocID="{02929B0F-42BF-4E7F-B851-DACC294B89F2}" presName="textNode" presStyleLbl="bgShp" presStyleIdx="0" presStyleCnt="1"/>
      <dgm:spPr/>
      <dgm:t>
        <a:bodyPr/>
        <a:lstStyle/>
        <a:p>
          <a:endParaRPr lang="en-US"/>
        </a:p>
      </dgm:t>
    </dgm:pt>
    <dgm:pt modelId="{C1B27C0E-6853-4714-AF08-3B777ABE080D}" type="pres">
      <dgm:prSet presAssocID="{02929B0F-42BF-4E7F-B851-DACC294B89F2}" presName="compChildNode" presStyleCnt="0"/>
      <dgm:spPr/>
    </dgm:pt>
    <dgm:pt modelId="{F1B5DD7E-9448-4C75-9AE7-FFE661BB13C2}" type="pres">
      <dgm:prSet presAssocID="{02929B0F-42BF-4E7F-B851-DACC294B89F2}" presName="theInnerList" presStyleCnt="0"/>
      <dgm:spPr/>
    </dgm:pt>
    <dgm:pt modelId="{5D3A262D-EA7C-46C6-B633-BE2725377936}" type="pres">
      <dgm:prSet presAssocID="{1731A770-D463-49A5-B50F-DF9389E3540D}" presName="childNode" presStyleLbl="node1" presStyleIdx="0" presStyleCnt="4" custLinFactY="-33114" custLinFactNeighborX="-926" custLinFactNeighborY="-100000">
        <dgm:presLayoutVars>
          <dgm:bulletEnabled val="1"/>
        </dgm:presLayoutVars>
      </dgm:prSet>
      <dgm:spPr/>
      <dgm:t>
        <a:bodyPr/>
        <a:lstStyle/>
        <a:p>
          <a:endParaRPr lang="en-US"/>
        </a:p>
      </dgm:t>
    </dgm:pt>
    <dgm:pt modelId="{306AE08A-0141-43E5-AA78-CD50D3084667}" type="pres">
      <dgm:prSet presAssocID="{1731A770-D463-49A5-B50F-DF9389E3540D}" presName="aSpace2" presStyleCnt="0"/>
      <dgm:spPr/>
    </dgm:pt>
    <dgm:pt modelId="{5580C64A-68E6-4DB5-A894-B2084711F53C}" type="pres">
      <dgm:prSet presAssocID="{03FEBBEB-885C-4CB7-93D7-FC64CB1F96A5}" presName="childNode" presStyleLbl="node1" presStyleIdx="1" presStyleCnt="4" custLinFactY="-22538" custLinFactNeighborY="-100000">
        <dgm:presLayoutVars>
          <dgm:bulletEnabled val="1"/>
        </dgm:presLayoutVars>
      </dgm:prSet>
      <dgm:spPr/>
      <dgm:t>
        <a:bodyPr/>
        <a:lstStyle/>
        <a:p>
          <a:endParaRPr lang="en-US"/>
        </a:p>
      </dgm:t>
    </dgm:pt>
    <dgm:pt modelId="{B6D3EF77-1C7C-4C7B-8270-D5D474FA6107}" type="pres">
      <dgm:prSet presAssocID="{03FEBBEB-885C-4CB7-93D7-FC64CB1F96A5}" presName="aSpace2" presStyleCnt="0"/>
      <dgm:spPr/>
    </dgm:pt>
    <dgm:pt modelId="{2E4ECA60-1665-491E-8751-0F93C6E6B842}" type="pres">
      <dgm:prSet presAssocID="{3DCEF539-B9CE-4F35-8D9C-41D80AF5F14C}" presName="childNode" presStyleLbl="node1" presStyleIdx="2" presStyleCnt="4" custLinFactY="-11962" custLinFactNeighborY="-100000">
        <dgm:presLayoutVars>
          <dgm:bulletEnabled val="1"/>
        </dgm:presLayoutVars>
      </dgm:prSet>
      <dgm:spPr/>
      <dgm:t>
        <a:bodyPr/>
        <a:lstStyle/>
        <a:p>
          <a:endParaRPr lang="en-US"/>
        </a:p>
      </dgm:t>
    </dgm:pt>
    <dgm:pt modelId="{C44B65FA-1E68-4C2A-AB8D-0E0198364F03}" type="pres">
      <dgm:prSet presAssocID="{3DCEF539-B9CE-4F35-8D9C-41D80AF5F14C}" presName="aSpace2" presStyleCnt="0"/>
      <dgm:spPr/>
    </dgm:pt>
    <dgm:pt modelId="{29DA867D-2F23-436A-81EA-D51616CB4C06}" type="pres">
      <dgm:prSet presAssocID="{D950EA8F-28E7-4CFD-B326-FD2188F704A7}" presName="childNode" presStyleLbl="node1" presStyleIdx="3" presStyleCnt="4" custLinFactY="-1385" custLinFactNeighborY="-100000">
        <dgm:presLayoutVars>
          <dgm:bulletEnabled val="1"/>
        </dgm:presLayoutVars>
      </dgm:prSet>
      <dgm:spPr/>
      <dgm:t>
        <a:bodyPr/>
        <a:lstStyle/>
        <a:p>
          <a:endParaRPr lang="en-US"/>
        </a:p>
      </dgm:t>
    </dgm:pt>
  </dgm:ptLst>
  <dgm:cxnLst>
    <dgm:cxn modelId="{F4AAE61D-8C8E-433F-8089-F168B8344DF2}" type="presOf" srcId="{3DCEF539-B9CE-4F35-8D9C-41D80AF5F14C}" destId="{2E4ECA60-1665-491E-8751-0F93C6E6B842}" srcOrd="0" destOrd="0" presId="urn:microsoft.com/office/officeart/2005/8/layout/lProcess2"/>
    <dgm:cxn modelId="{AB02B63B-0B07-4593-9B56-F6AF58FDBB60}" type="presOf" srcId="{03FEBBEB-885C-4CB7-93D7-FC64CB1F96A5}" destId="{5580C64A-68E6-4DB5-A894-B2084711F53C}" srcOrd="0" destOrd="0" presId="urn:microsoft.com/office/officeart/2005/8/layout/lProcess2"/>
    <dgm:cxn modelId="{5B2BF170-9516-4684-9923-BD945A4CCCAB}" srcId="{02929B0F-42BF-4E7F-B851-DACC294B89F2}" destId="{D950EA8F-28E7-4CFD-B326-FD2188F704A7}" srcOrd="3" destOrd="0" parTransId="{3501CFC3-9062-40D7-8E06-1943CC99BBF2}" sibTransId="{458243EB-7AAF-42AA-894E-8322D92197B3}"/>
    <dgm:cxn modelId="{3B2302C1-1987-40FF-BF71-77CA95BFC35A}" type="presOf" srcId="{02929B0F-42BF-4E7F-B851-DACC294B89F2}" destId="{7420A821-6F36-4F5C-9BEF-01B2280CF596}" srcOrd="0" destOrd="0" presId="urn:microsoft.com/office/officeart/2005/8/layout/lProcess2"/>
    <dgm:cxn modelId="{DB4F8D92-4322-45EC-9B10-A948B1E93CAC}" type="presOf" srcId="{D950EA8F-28E7-4CFD-B326-FD2188F704A7}" destId="{29DA867D-2F23-436A-81EA-D51616CB4C06}" srcOrd="0" destOrd="0" presId="urn:microsoft.com/office/officeart/2005/8/layout/lProcess2"/>
    <dgm:cxn modelId="{26467D82-2657-48E9-A232-89F3AC7062AE}" srcId="{8EB0BAB2-7752-4F7C-B65A-EAA02754AB4D}" destId="{02929B0F-42BF-4E7F-B851-DACC294B89F2}" srcOrd="0" destOrd="0" parTransId="{5118EA90-23B8-4242-A81C-E0D5727658FF}" sibTransId="{CF924703-D6A9-43B9-9C6F-6CF4DBB97CFA}"/>
    <dgm:cxn modelId="{4B494F00-8EF8-4AD0-B21A-B0249BD14497}" srcId="{02929B0F-42BF-4E7F-B851-DACC294B89F2}" destId="{3DCEF539-B9CE-4F35-8D9C-41D80AF5F14C}" srcOrd="2" destOrd="0" parTransId="{D59EAC32-20BE-4463-8F54-681902379265}" sibTransId="{58990193-FB34-4147-B274-046846452E2F}"/>
    <dgm:cxn modelId="{FE3BD754-FE91-4F75-8A7F-7298C9B6E3D2}" srcId="{02929B0F-42BF-4E7F-B851-DACC294B89F2}" destId="{1731A770-D463-49A5-B50F-DF9389E3540D}" srcOrd="0" destOrd="0" parTransId="{4537DA91-D4DB-469D-B62D-C0D6C1A234FA}" sibTransId="{DDDD8404-3AF1-4742-8720-08335F3BCBAE}"/>
    <dgm:cxn modelId="{A087EBCE-DAD4-48A2-8D03-EC3ABE03514B}" type="presOf" srcId="{1731A770-D463-49A5-B50F-DF9389E3540D}" destId="{5D3A262D-EA7C-46C6-B633-BE2725377936}" srcOrd="0" destOrd="0" presId="urn:microsoft.com/office/officeart/2005/8/layout/lProcess2"/>
    <dgm:cxn modelId="{2B6F3B87-A927-437C-8F45-3C4E618F4BF3}" type="presOf" srcId="{02929B0F-42BF-4E7F-B851-DACC294B89F2}" destId="{FBEC287C-7EF8-4526-A8E2-57FEE64BFE16}" srcOrd="1" destOrd="0" presId="urn:microsoft.com/office/officeart/2005/8/layout/lProcess2"/>
    <dgm:cxn modelId="{55B79F14-B08E-4B6C-AFAD-E49FD2F0B591}" type="presOf" srcId="{8EB0BAB2-7752-4F7C-B65A-EAA02754AB4D}" destId="{D4A35F41-D27B-4D8F-BE3D-B7303696AD1E}" srcOrd="0" destOrd="0" presId="urn:microsoft.com/office/officeart/2005/8/layout/lProcess2"/>
    <dgm:cxn modelId="{0C762322-4F1C-4E40-BCBF-F60305F9A1FF}" srcId="{02929B0F-42BF-4E7F-B851-DACC294B89F2}" destId="{03FEBBEB-885C-4CB7-93D7-FC64CB1F96A5}" srcOrd="1" destOrd="0" parTransId="{382AE666-DF2C-47AB-B782-C1EAD9E7D56A}" sibTransId="{E67467B1-52DB-412C-97C8-97A212406560}"/>
    <dgm:cxn modelId="{499FE9DB-EC81-4DE7-825F-AC7E68693B2F}" type="presParOf" srcId="{D4A35F41-D27B-4D8F-BE3D-B7303696AD1E}" destId="{C5BA9B58-1F26-42C4-96DB-E8BABEEE8648}" srcOrd="0" destOrd="0" presId="urn:microsoft.com/office/officeart/2005/8/layout/lProcess2"/>
    <dgm:cxn modelId="{205ECB27-4DE8-45C5-BC83-A80DE8B79A19}" type="presParOf" srcId="{C5BA9B58-1F26-42C4-96DB-E8BABEEE8648}" destId="{7420A821-6F36-4F5C-9BEF-01B2280CF596}" srcOrd="0" destOrd="0" presId="urn:microsoft.com/office/officeart/2005/8/layout/lProcess2"/>
    <dgm:cxn modelId="{D9344D39-59BF-46C2-BEB0-7ACABF56C685}" type="presParOf" srcId="{C5BA9B58-1F26-42C4-96DB-E8BABEEE8648}" destId="{FBEC287C-7EF8-4526-A8E2-57FEE64BFE16}" srcOrd="1" destOrd="0" presId="urn:microsoft.com/office/officeart/2005/8/layout/lProcess2"/>
    <dgm:cxn modelId="{79FC7082-EA4E-4332-8EF0-1FBB56E6CFDC}" type="presParOf" srcId="{C5BA9B58-1F26-42C4-96DB-E8BABEEE8648}" destId="{C1B27C0E-6853-4714-AF08-3B777ABE080D}" srcOrd="2" destOrd="0" presId="urn:microsoft.com/office/officeart/2005/8/layout/lProcess2"/>
    <dgm:cxn modelId="{B1D2D0E2-56C0-4CD2-BED8-0AC26AF2F255}" type="presParOf" srcId="{C1B27C0E-6853-4714-AF08-3B777ABE080D}" destId="{F1B5DD7E-9448-4C75-9AE7-FFE661BB13C2}" srcOrd="0" destOrd="0" presId="urn:microsoft.com/office/officeart/2005/8/layout/lProcess2"/>
    <dgm:cxn modelId="{01525834-8737-4955-B267-43AB43B5094A}" type="presParOf" srcId="{F1B5DD7E-9448-4C75-9AE7-FFE661BB13C2}" destId="{5D3A262D-EA7C-46C6-B633-BE2725377936}" srcOrd="0" destOrd="0" presId="urn:microsoft.com/office/officeart/2005/8/layout/lProcess2"/>
    <dgm:cxn modelId="{ADE23DEF-2046-47D7-AA9A-4C63BF1AA786}" type="presParOf" srcId="{F1B5DD7E-9448-4C75-9AE7-FFE661BB13C2}" destId="{306AE08A-0141-43E5-AA78-CD50D3084667}" srcOrd="1" destOrd="0" presId="urn:microsoft.com/office/officeart/2005/8/layout/lProcess2"/>
    <dgm:cxn modelId="{79B7C513-4FE4-4D4F-B367-AC10380697FF}" type="presParOf" srcId="{F1B5DD7E-9448-4C75-9AE7-FFE661BB13C2}" destId="{5580C64A-68E6-4DB5-A894-B2084711F53C}" srcOrd="2" destOrd="0" presId="urn:microsoft.com/office/officeart/2005/8/layout/lProcess2"/>
    <dgm:cxn modelId="{9EBA985F-352C-41B7-87C6-281B5C6514D5}" type="presParOf" srcId="{F1B5DD7E-9448-4C75-9AE7-FFE661BB13C2}" destId="{B6D3EF77-1C7C-4C7B-8270-D5D474FA6107}" srcOrd="3" destOrd="0" presId="urn:microsoft.com/office/officeart/2005/8/layout/lProcess2"/>
    <dgm:cxn modelId="{A06E6B4E-5166-4780-A30F-97554D1656F5}" type="presParOf" srcId="{F1B5DD7E-9448-4C75-9AE7-FFE661BB13C2}" destId="{2E4ECA60-1665-491E-8751-0F93C6E6B842}" srcOrd="4" destOrd="0" presId="urn:microsoft.com/office/officeart/2005/8/layout/lProcess2"/>
    <dgm:cxn modelId="{133366BD-776D-42AE-B528-0A3C1455078B}" type="presParOf" srcId="{F1B5DD7E-9448-4C75-9AE7-FFE661BB13C2}" destId="{C44B65FA-1E68-4C2A-AB8D-0E0198364F03}" srcOrd="5" destOrd="0" presId="urn:microsoft.com/office/officeart/2005/8/layout/lProcess2"/>
    <dgm:cxn modelId="{384DEED0-011E-4227-92E2-FF2344D6C604}" type="presParOf" srcId="{F1B5DD7E-9448-4C75-9AE7-FFE661BB13C2}" destId="{29DA867D-2F23-436A-81EA-D51616CB4C06}"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D77037-EDEE-4BBC-9FEB-26E6208D93E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AC8BFAF-1F96-42B7-BFFA-6BC16C106009}">
      <dgm:prSet phldrT="[Text]" custT="1"/>
      <dgm:spPr>
        <a:solidFill>
          <a:schemeClr val="accent1"/>
        </a:solidFill>
        <a:ln>
          <a:solidFill>
            <a:schemeClr val="accent6"/>
          </a:solidFill>
        </a:ln>
      </dgm:spPr>
      <dgm:t>
        <a:bodyPr/>
        <a:lstStyle/>
        <a:p>
          <a:r>
            <a:rPr lang="en-US" sz="2600" dirty="0" smtClean="0"/>
            <a:t>System 1 </a:t>
          </a:r>
        </a:p>
        <a:p>
          <a:r>
            <a:rPr lang="en-US" sz="2000" i="1" dirty="0" smtClean="0"/>
            <a:t>“Intuitive”</a:t>
          </a:r>
          <a:endParaRPr lang="en-US" sz="2600" i="1" dirty="0"/>
        </a:p>
      </dgm:t>
    </dgm:pt>
    <dgm:pt modelId="{3ED4AF0A-0721-4D68-90F7-8E0A1D336D40}" type="parTrans" cxnId="{FBC7D7F9-255F-42EC-845F-E57472FD4F29}">
      <dgm:prSet/>
      <dgm:spPr/>
      <dgm:t>
        <a:bodyPr/>
        <a:lstStyle/>
        <a:p>
          <a:endParaRPr lang="en-US"/>
        </a:p>
      </dgm:t>
    </dgm:pt>
    <dgm:pt modelId="{0D4E743C-B16E-40B5-A3C4-B1EFD7446717}" type="sibTrans" cxnId="{FBC7D7F9-255F-42EC-845F-E57472FD4F29}">
      <dgm:prSet/>
      <dgm:spPr/>
      <dgm:t>
        <a:bodyPr/>
        <a:lstStyle/>
        <a:p>
          <a:endParaRPr lang="en-US"/>
        </a:p>
      </dgm:t>
    </dgm:pt>
    <dgm:pt modelId="{F88459CE-AEAD-4046-A5C2-1C11613E1402}">
      <dgm:prSet phldrT="[Text]" custT="1"/>
      <dgm:spPr>
        <a:solidFill>
          <a:schemeClr val="accent5">
            <a:alpha val="90000"/>
          </a:schemeClr>
        </a:solidFill>
        <a:ln>
          <a:solidFill>
            <a:schemeClr val="accent6"/>
          </a:solidFill>
        </a:ln>
      </dgm:spPr>
      <dgm:t>
        <a:bodyPr/>
        <a:lstStyle/>
        <a:p>
          <a:pPr marL="457200" indent="-457200">
            <a:lnSpc>
              <a:spcPct val="100000"/>
            </a:lnSpc>
            <a:spcAft>
              <a:spcPts val="0"/>
            </a:spcAft>
            <a:buFont typeface="Verdana" panose="020B0604030504040204" pitchFamily="34" charset="0"/>
            <a:buChar char="•"/>
          </a:pPr>
          <a:r>
            <a:rPr lang="en-US" sz="1800" dirty="0" smtClean="0"/>
            <a:t>Automatic</a:t>
          </a:r>
          <a:endParaRPr lang="en-US" sz="1800" dirty="0"/>
        </a:p>
      </dgm:t>
    </dgm:pt>
    <dgm:pt modelId="{6C323F53-D688-4A40-850A-411C72E085FC}" type="parTrans" cxnId="{E55E002F-76B8-43DA-A57E-8AFB936A874A}">
      <dgm:prSet/>
      <dgm:spPr/>
      <dgm:t>
        <a:bodyPr/>
        <a:lstStyle/>
        <a:p>
          <a:endParaRPr lang="en-US"/>
        </a:p>
      </dgm:t>
    </dgm:pt>
    <dgm:pt modelId="{9D84BE9B-84DB-4083-8563-A8397A955BC9}" type="sibTrans" cxnId="{E55E002F-76B8-43DA-A57E-8AFB936A874A}">
      <dgm:prSet/>
      <dgm:spPr/>
      <dgm:t>
        <a:bodyPr/>
        <a:lstStyle/>
        <a:p>
          <a:endParaRPr lang="en-US"/>
        </a:p>
      </dgm:t>
    </dgm:pt>
    <dgm:pt modelId="{CCD8FBA5-E4D8-4E05-A028-7D79C12D2B48}">
      <dgm:prSet phldrT="[Text]" custT="1"/>
      <dgm:spPr>
        <a:solidFill>
          <a:schemeClr val="accent2"/>
        </a:solidFill>
        <a:ln>
          <a:solidFill>
            <a:schemeClr val="accent6"/>
          </a:solidFill>
        </a:ln>
      </dgm:spPr>
      <dgm:t>
        <a:bodyPr/>
        <a:lstStyle/>
        <a:p>
          <a:r>
            <a:rPr lang="en-US" sz="2600" dirty="0" smtClean="0"/>
            <a:t>System 2 </a:t>
          </a:r>
        </a:p>
        <a:p>
          <a:r>
            <a:rPr lang="en-US" sz="2000" i="1" dirty="0" smtClean="0"/>
            <a:t>“Analytic”</a:t>
          </a:r>
          <a:endParaRPr lang="en-US" sz="2000" i="1" dirty="0"/>
        </a:p>
      </dgm:t>
    </dgm:pt>
    <dgm:pt modelId="{A403DD84-8282-4E1C-BA58-E8DB79B414EA}" type="parTrans" cxnId="{AA933679-AB2D-44EB-8EDF-A0652DD3F178}">
      <dgm:prSet/>
      <dgm:spPr/>
      <dgm:t>
        <a:bodyPr/>
        <a:lstStyle/>
        <a:p>
          <a:endParaRPr lang="en-US"/>
        </a:p>
      </dgm:t>
    </dgm:pt>
    <dgm:pt modelId="{33B8FF6C-3E21-46B0-82A6-6B7A77865A32}" type="sibTrans" cxnId="{AA933679-AB2D-44EB-8EDF-A0652DD3F178}">
      <dgm:prSet/>
      <dgm:spPr/>
      <dgm:t>
        <a:bodyPr/>
        <a:lstStyle/>
        <a:p>
          <a:endParaRPr lang="en-US"/>
        </a:p>
      </dgm:t>
    </dgm:pt>
    <dgm:pt modelId="{51825FAD-686D-4318-9F8A-D916AD531E5E}">
      <dgm:prSet phldrT="[Text]" custT="1"/>
      <dgm:spPr>
        <a:solidFill>
          <a:schemeClr val="accent5">
            <a:alpha val="90000"/>
          </a:schemeClr>
        </a:solidFill>
        <a:ln>
          <a:solidFill>
            <a:schemeClr val="accent6"/>
          </a:solidFill>
        </a:ln>
      </dgm:spPr>
      <dgm:t>
        <a:bodyPr/>
        <a:lstStyle/>
        <a:p>
          <a:pPr marL="457200" indent="-457200">
            <a:lnSpc>
              <a:spcPct val="100000"/>
            </a:lnSpc>
            <a:spcAft>
              <a:spcPts val="0"/>
            </a:spcAft>
            <a:buFont typeface="Verdana" panose="020B0604030504040204" pitchFamily="34" charset="0"/>
            <a:buChar char="•"/>
          </a:pPr>
          <a:r>
            <a:rPr lang="en-US" sz="1800" dirty="0" smtClean="0"/>
            <a:t>Effortful</a:t>
          </a:r>
          <a:endParaRPr lang="en-US" sz="1800" dirty="0"/>
        </a:p>
      </dgm:t>
    </dgm:pt>
    <dgm:pt modelId="{51EAF34B-F8C7-4CC9-92E7-DA0E414B2FCF}" type="parTrans" cxnId="{AAE04ACB-F3D3-453B-8713-83CC69B341FE}">
      <dgm:prSet/>
      <dgm:spPr/>
      <dgm:t>
        <a:bodyPr/>
        <a:lstStyle/>
        <a:p>
          <a:endParaRPr lang="en-US"/>
        </a:p>
      </dgm:t>
    </dgm:pt>
    <dgm:pt modelId="{D90F4C83-F9F7-4B5E-83FC-BFF14DF76FDA}" type="sibTrans" cxnId="{AAE04ACB-F3D3-453B-8713-83CC69B341FE}">
      <dgm:prSet/>
      <dgm:spPr/>
      <dgm:t>
        <a:bodyPr/>
        <a:lstStyle/>
        <a:p>
          <a:endParaRPr lang="en-US"/>
        </a:p>
      </dgm:t>
    </dgm:pt>
    <dgm:pt modelId="{D7E31972-FE5C-49E0-A012-B11BFA1DB974}">
      <dgm:prSet phldrT="[Text]" custT="1"/>
      <dgm:spPr>
        <a:solidFill>
          <a:schemeClr val="accent5">
            <a:alpha val="90000"/>
          </a:schemeClr>
        </a:solidFill>
        <a:ln>
          <a:solidFill>
            <a:schemeClr val="accent6"/>
          </a:solidFill>
        </a:ln>
      </dgm:spPr>
      <dgm:t>
        <a:bodyPr/>
        <a:lstStyle/>
        <a:p>
          <a:pPr marL="457200" indent="-457200">
            <a:lnSpc>
              <a:spcPct val="100000"/>
            </a:lnSpc>
            <a:spcAft>
              <a:spcPts val="0"/>
            </a:spcAft>
            <a:buFont typeface="Verdana" panose="020B0604030504040204" pitchFamily="34" charset="0"/>
            <a:buChar char="•"/>
          </a:pPr>
          <a:r>
            <a:rPr lang="en-US" sz="1800" dirty="0" smtClean="0"/>
            <a:t>Visible</a:t>
          </a:r>
          <a:endParaRPr lang="en-US" sz="1800" dirty="0"/>
        </a:p>
      </dgm:t>
    </dgm:pt>
    <dgm:pt modelId="{C7A2D7BD-8F10-4AE6-B810-DE655A55C9E6}" type="parTrans" cxnId="{CE05C183-3056-4F40-A033-EDA6CCB4AE3D}">
      <dgm:prSet/>
      <dgm:spPr/>
      <dgm:t>
        <a:bodyPr/>
        <a:lstStyle/>
        <a:p>
          <a:endParaRPr lang="en-US"/>
        </a:p>
      </dgm:t>
    </dgm:pt>
    <dgm:pt modelId="{FA678D79-3690-4125-BA77-1E38F2F574FE}" type="sibTrans" cxnId="{CE05C183-3056-4F40-A033-EDA6CCB4AE3D}">
      <dgm:prSet/>
      <dgm:spPr/>
      <dgm:t>
        <a:bodyPr/>
        <a:lstStyle/>
        <a:p>
          <a:endParaRPr lang="en-US"/>
        </a:p>
      </dgm:t>
    </dgm:pt>
    <dgm:pt modelId="{85C10513-E5A1-4E6F-8450-B47DA9C29185}">
      <dgm:prSet phldrT="[Text]" custT="1"/>
      <dgm:spPr>
        <a:solidFill>
          <a:schemeClr val="accent5">
            <a:alpha val="90000"/>
          </a:schemeClr>
        </a:solidFill>
        <a:ln>
          <a:solidFill>
            <a:schemeClr val="accent6"/>
          </a:solidFill>
        </a:ln>
      </dgm:spPr>
      <dgm:t>
        <a:bodyPr/>
        <a:lstStyle/>
        <a:p>
          <a:pPr marL="457200" indent="-457200">
            <a:lnSpc>
              <a:spcPct val="100000"/>
            </a:lnSpc>
            <a:spcAft>
              <a:spcPts val="0"/>
            </a:spcAft>
            <a:buFont typeface="Verdana" panose="020B0604030504040204" pitchFamily="34" charset="0"/>
            <a:buChar char="•"/>
          </a:pPr>
          <a:r>
            <a:rPr lang="en-US" sz="1800" dirty="0" smtClean="0"/>
            <a:t>Quick to see patterns</a:t>
          </a:r>
          <a:endParaRPr lang="en-US" sz="1800" dirty="0"/>
        </a:p>
      </dgm:t>
    </dgm:pt>
    <dgm:pt modelId="{922A86CD-42CE-4123-BED2-66F1A0B415E7}" type="parTrans" cxnId="{43EB2298-C7DD-45D1-AF17-65B71D3D6360}">
      <dgm:prSet/>
      <dgm:spPr/>
      <dgm:t>
        <a:bodyPr/>
        <a:lstStyle/>
        <a:p>
          <a:endParaRPr lang="en-US"/>
        </a:p>
      </dgm:t>
    </dgm:pt>
    <dgm:pt modelId="{4A84EB00-85E2-4936-BCCA-7D974A9A46CB}" type="sibTrans" cxnId="{43EB2298-C7DD-45D1-AF17-65B71D3D6360}">
      <dgm:prSet/>
      <dgm:spPr/>
      <dgm:t>
        <a:bodyPr/>
        <a:lstStyle/>
        <a:p>
          <a:endParaRPr lang="en-US"/>
        </a:p>
      </dgm:t>
    </dgm:pt>
    <dgm:pt modelId="{0AD57715-D0F7-4E14-BC13-75A0A85A18E2}">
      <dgm:prSet phldrT="[Text]" custT="1"/>
      <dgm:spPr>
        <a:solidFill>
          <a:schemeClr val="accent5">
            <a:alpha val="90000"/>
          </a:schemeClr>
        </a:solidFill>
        <a:ln>
          <a:solidFill>
            <a:schemeClr val="accent6"/>
          </a:solidFill>
        </a:ln>
      </dgm:spPr>
      <dgm:t>
        <a:bodyPr/>
        <a:lstStyle/>
        <a:p>
          <a:pPr marL="457200" indent="-457200">
            <a:lnSpc>
              <a:spcPct val="100000"/>
            </a:lnSpc>
            <a:spcAft>
              <a:spcPts val="0"/>
            </a:spcAft>
            <a:buFont typeface="Verdana" panose="020B0604030504040204" pitchFamily="34" charset="0"/>
            <a:buChar char="•"/>
          </a:pPr>
          <a:r>
            <a:rPr lang="en-US" sz="1800" dirty="0" smtClean="0"/>
            <a:t>Does not notice when it is wrong</a:t>
          </a:r>
          <a:endParaRPr lang="en-US" sz="1800" dirty="0"/>
        </a:p>
      </dgm:t>
    </dgm:pt>
    <dgm:pt modelId="{DFA9EFEA-A3D6-40A3-B379-473938F06055}" type="parTrans" cxnId="{AC098835-4F4F-4B40-AA34-10B315B0A742}">
      <dgm:prSet/>
      <dgm:spPr/>
      <dgm:t>
        <a:bodyPr/>
        <a:lstStyle/>
        <a:p>
          <a:endParaRPr lang="en-US"/>
        </a:p>
      </dgm:t>
    </dgm:pt>
    <dgm:pt modelId="{E6272084-CF02-4179-9093-CBB60B3E496B}" type="sibTrans" cxnId="{AC098835-4F4F-4B40-AA34-10B315B0A742}">
      <dgm:prSet/>
      <dgm:spPr/>
      <dgm:t>
        <a:bodyPr/>
        <a:lstStyle/>
        <a:p>
          <a:endParaRPr lang="en-US"/>
        </a:p>
      </dgm:t>
    </dgm:pt>
    <dgm:pt modelId="{4C71D211-B3A4-BF48-BCDC-531B3EF782D8}">
      <dgm:prSet phldrT="[Text]" custT="1"/>
      <dgm:spPr>
        <a:solidFill>
          <a:schemeClr val="accent5">
            <a:alpha val="90000"/>
          </a:schemeClr>
        </a:solidFill>
        <a:ln>
          <a:solidFill>
            <a:schemeClr val="accent6"/>
          </a:solidFill>
        </a:ln>
      </dgm:spPr>
      <dgm:t>
        <a:bodyPr/>
        <a:lstStyle/>
        <a:p>
          <a:pPr marL="457200" indent="-457200">
            <a:lnSpc>
              <a:spcPct val="100000"/>
            </a:lnSpc>
            <a:spcAft>
              <a:spcPts val="0"/>
            </a:spcAft>
            <a:buFont typeface="Verdana" panose="020B0604030504040204" pitchFamily="34" charset="0"/>
            <a:buChar char="•"/>
          </a:pPr>
          <a:r>
            <a:rPr lang="en-US" sz="1800" dirty="0" smtClean="0"/>
            <a:t>Effortless</a:t>
          </a:r>
          <a:endParaRPr lang="en-US" sz="1800" dirty="0"/>
        </a:p>
      </dgm:t>
    </dgm:pt>
    <dgm:pt modelId="{95E305DE-C139-0349-907F-9C37933183F3}" type="parTrans" cxnId="{5A140B8B-1587-7649-B764-056E0E970D48}">
      <dgm:prSet/>
      <dgm:spPr/>
      <dgm:t>
        <a:bodyPr/>
        <a:lstStyle/>
        <a:p>
          <a:endParaRPr lang="en-US"/>
        </a:p>
      </dgm:t>
    </dgm:pt>
    <dgm:pt modelId="{74236667-E7B7-2949-B5BF-178D4D7E5EAE}" type="sibTrans" cxnId="{5A140B8B-1587-7649-B764-056E0E970D48}">
      <dgm:prSet/>
      <dgm:spPr/>
      <dgm:t>
        <a:bodyPr/>
        <a:lstStyle/>
        <a:p>
          <a:endParaRPr lang="en-US"/>
        </a:p>
      </dgm:t>
    </dgm:pt>
    <dgm:pt modelId="{9524A678-D0B7-E74A-859F-05E5AD5BC522}">
      <dgm:prSet phldrT="[Text]"/>
      <dgm:spPr>
        <a:solidFill>
          <a:schemeClr val="accent5">
            <a:alpha val="90000"/>
          </a:schemeClr>
        </a:solidFill>
        <a:ln>
          <a:solidFill>
            <a:schemeClr val="accent6"/>
          </a:solidFill>
        </a:ln>
      </dgm:spPr>
      <dgm:t>
        <a:bodyPr/>
        <a:lstStyle/>
        <a:p>
          <a:pPr marL="228600" indent="0">
            <a:lnSpc>
              <a:spcPct val="90000"/>
            </a:lnSpc>
            <a:spcAft>
              <a:spcPct val="15000"/>
            </a:spcAft>
            <a:buNone/>
          </a:pPr>
          <a:endParaRPr lang="en-US" sz="2100" dirty="0"/>
        </a:p>
      </dgm:t>
    </dgm:pt>
    <dgm:pt modelId="{4887FDEA-5DDC-8B44-991A-1FE0C4D67460}" type="parTrans" cxnId="{D34B8B01-58D0-8341-9961-AF91B8DCC97C}">
      <dgm:prSet/>
      <dgm:spPr/>
      <dgm:t>
        <a:bodyPr/>
        <a:lstStyle/>
        <a:p>
          <a:endParaRPr lang="en-US"/>
        </a:p>
      </dgm:t>
    </dgm:pt>
    <dgm:pt modelId="{41AD72C5-E844-DC48-AC85-9998EDF01A36}" type="sibTrans" cxnId="{D34B8B01-58D0-8341-9961-AF91B8DCC97C}">
      <dgm:prSet/>
      <dgm:spPr/>
      <dgm:t>
        <a:bodyPr/>
        <a:lstStyle/>
        <a:p>
          <a:endParaRPr lang="en-US"/>
        </a:p>
      </dgm:t>
    </dgm:pt>
    <dgm:pt modelId="{8B4822A0-93FD-1645-8618-9A4BFE818122}">
      <dgm:prSet phldrT="[Text]" custT="1"/>
      <dgm:spPr>
        <a:solidFill>
          <a:schemeClr val="accent5">
            <a:alpha val="90000"/>
          </a:schemeClr>
        </a:solidFill>
        <a:ln>
          <a:solidFill>
            <a:schemeClr val="accent6"/>
          </a:solidFill>
        </a:ln>
      </dgm:spPr>
      <dgm:t>
        <a:bodyPr/>
        <a:lstStyle/>
        <a:p>
          <a:pPr marL="457200" indent="-457200">
            <a:lnSpc>
              <a:spcPct val="100000"/>
            </a:lnSpc>
            <a:spcAft>
              <a:spcPts val="0"/>
            </a:spcAft>
            <a:buFont typeface="Verdana" panose="020B0604030504040204" pitchFamily="34" charset="0"/>
            <a:buChar char="•"/>
          </a:pPr>
          <a:r>
            <a:rPr lang="en-US" sz="1800" dirty="0" smtClean="0"/>
            <a:t>Allows for consistency and complex comparisons</a:t>
          </a:r>
          <a:endParaRPr lang="en-US" sz="1800" dirty="0"/>
        </a:p>
      </dgm:t>
    </dgm:pt>
    <dgm:pt modelId="{CC0A90C4-0FEB-7345-8212-0EDD9B7A0695}" type="parTrans" cxnId="{0A79A408-3F0A-BD47-81F8-24B70075350F}">
      <dgm:prSet/>
      <dgm:spPr/>
      <dgm:t>
        <a:bodyPr/>
        <a:lstStyle/>
        <a:p>
          <a:endParaRPr lang="en-US"/>
        </a:p>
      </dgm:t>
    </dgm:pt>
    <dgm:pt modelId="{0EF9FEA7-2252-AD46-BF8E-25C9181F5574}" type="sibTrans" cxnId="{0A79A408-3F0A-BD47-81F8-24B70075350F}">
      <dgm:prSet/>
      <dgm:spPr/>
      <dgm:t>
        <a:bodyPr/>
        <a:lstStyle/>
        <a:p>
          <a:endParaRPr lang="en-US"/>
        </a:p>
      </dgm:t>
    </dgm:pt>
    <dgm:pt modelId="{512DA835-1255-CB40-98FF-E831F115AA95}">
      <dgm:prSet phldrT="[Text]" custT="1"/>
      <dgm:spPr>
        <a:solidFill>
          <a:schemeClr val="accent5">
            <a:alpha val="90000"/>
          </a:schemeClr>
        </a:solidFill>
        <a:ln>
          <a:solidFill>
            <a:schemeClr val="accent6"/>
          </a:solidFill>
        </a:ln>
      </dgm:spPr>
      <dgm:t>
        <a:bodyPr/>
        <a:lstStyle/>
        <a:p>
          <a:pPr marL="457200" indent="-457200">
            <a:lnSpc>
              <a:spcPct val="100000"/>
            </a:lnSpc>
            <a:spcAft>
              <a:spcPts val="0"/>
            </a:spcAft>
            <a:buFont typeface="Verdana" panose="020B0604030504040204" pitchFamily="34" charset="0"/>
            <a:buChar char="•"/>
          </a:pPr>
          <a:r>
            <a:rPr lang="en-US" sz="1800" dirty="0" smtClean="0"/>
            <a:t>Slower</a:t>
          </a:r>
          <a:endParaRPr lang="en-US" sz="1800" dirty="0"/>
        </a:p>
      </dgm:t>
    </dgm:pt>
    <dgm:pt modelId="{0E40165C-52B1-5E42-BC5E-ACA5003EA48E}" type="parTrans" cxnId="{2E4416B8-C737-1948-A0B6-5F6661205BBB}">
      <dgm:prSet/>
      <dgm:spPr/>
      <dgm:t>
        <a:bodyPr/>
        <a:lstStyle/>
        <a:p>
          <a:endParaRPr lang="en-US"/>
        </a:p>
      </dgm:t>
    </dgm:pt>
    <dgm:pt modelId="{52ADBC03-BC6D-724A-BC76-5B89BB6577E5}" type="sibTrans" cxnId="{2E4416B8-C737-1948-A0B6-5F6661205BBB}">
      <dgm:prSet/>
      <dgm:spPr/>
      <dgm:t>
        <a:bodyPr/>
        <a:lstStyle/>
        <a:p>
          <a:endParaRPr lang="en-US"/>
        </a:p>
      </dgm:t>
    </dgm:pt>
    <dgm:pt modelId="{083B6D2D-CC33-4314-9AF5-A60D919F760F}">
      <dgm:prSet phldrT="[Text]" custT="1"/>
      <dgm:spPr>
        <a:solidFill>
          <a:schemeClr val="accent5">
            <a:alpha val="90000"/>
          </a:schemeClr>
        </a:solidFill>
        <a:ln>
          <a:solidFill>
            <a:schemeClr val="accent6"/>
          </a:solidFill>
        </a:ln>
      </dgm:spPr>
      <dgm:t>
        <a:bodyPr/>
        <a:lstStyle/>
        <a:p>
          <a:pPr marL="457200" indent="-457200">
            <a:lnSpc>
              <a:spcPct val="100000"/>
            </a:lnSpc>
            <a:spcAft>
              <a:spcPts val="0"/>
            </a:spcAft>
            <a:buFont typeface="Verdana" panose="020B0604030504040204" pitchFamily="34" charset="0"/>
            <a:buChar char="•"/>
          </a:pPr>
          <a:endParaRPr lang="en-US" sz="1800" dirty="0"/>
        </a:p>
      </dgm:t>
    </dgm:pt>
    <dgm:pt modelId="{221A96F3-2D90-4481-A5B8-1B758CECD8AA}" type="parTrans" cxnId="{660E66DC-8950-479D-9933-FF5803C2FD13}">
      <dgm:prSet/>
      <dgm:spPr/>
      <dgm:t>
        <a:bodyPr/>
        <a:lstStyle/>
        <a:p>
          <a:endParaRPr lang="en-US"/>
        </a:p>
      </dgm:t>
    </dgm:pt>
    <dgm:pt modelId="{02C159CF-D4B1-4011-991A-B64F8022E6B8}" type="sibTrans" cxnId="{660E66DC-8950-479D-9933-FF5803C2FD13}">
      <dgm:prSet/>
      <dgm:spPr/>
      <dgm:t>
        <a:bodyPr/>
        <a:lstStyle/>
        <a:p>
          <a:endParaRPr lang="en-US"/>
        </a:p>
      </dgm:t>
    </dgm:pt>
    <dgm:pt modelId="{0F0CD542-C3BF-46FB-A078-B54766D27F46}">
      <dgm:prSet phldrT="[Text]" custT="1"/>
      <dgm:spPr>
        <a:solidFill>
          <a:schemeClr val="accent5">
            <a:alpha val="90000"/>
          </a:schemeClr>
        </a:solidFill>
        <a:ln>
          <a:solidFill>
            <a:schemeClr val="accent6"/>
          </a:solidFill>
        </a:ln>
      </dgm:spPr>
      <dgm:t>
        <a:bodyPr/>
        <a:lstStyle/>
        <a:p>
          <a:pPr marL="457200" indent="-457200">
            <a:lnSpc>
              <a:spcPct val="100000"/>
            </a:lnSpc>
            <a:spcAft>
              <a:spcPts val="0"/>
            </a:spcAft>
            <a:buFont typeface="Verdana" panose="020B0604030504040204" pitchFamily="34" charset="0"/>
            <a:buChar char="•"/>
          </a:pPr>
          <a:endParaRPr lang="en-US" sz="1800" dirty="0"/>
        </a:p>
      </dgm:t>
    </dgm:pt>
    <dgm:pt modelId="{42B05A31-9160-4C77-BB17-BC49F97DF3A6}" type="parTrans" cxnId="{4EB1D501-F094-45F8-B1D5-141F615DEDB9}">
      <dgm:prSet/>
      <dgm:spPr/>
      <dgm:t>
        <a:bodyPr/>
        <a:lstStyle/>
        <a:p>
          <a:endParaRPr lang="en-US"/>
        </a:p>
      </dgm:t>
    </dgm:pt>
    <dgm:pt modelId="{31CF33CC-8D68-4091-AB94-98AE74FB1C40}" type="sibTrans" cxnId="{4EB1D501-F094-45F8-B1D5-141F615DEDB9}">
      <dgm:prSet/>
      <dgm:spPr/>
      <dgm:t>
        <a:bodyPr/>
        <a:lstStyle/>
        <a:p>
          <a:endParaRPr lang="en-US"/>
        </a:p>
      </dgm:t>
    </dgm:pt>
    <dgm:pt modelId="{A514C482-391A-47CA-B6F8-463D344D0C37}">
      <dgm:prSet phldrT="[Text]" custT="1"/>
      <dgm:spPr>
        <a:solidFill>
          <a:schemeClr val="accent5">
            <a:alpha val="90000"/>
          </a:schemeClr>
        </a:solidFill>
        <a:ln>
          <a:solidFill>
            <a:schemeClr val="accent6"/>
          </a:solidFill>
        </a:ln>
      </dgm:spPr>
      <dgm:t>
        <a:bodyPr/>
        <a:lstStyle/>
        <a:p>
          <a:pPr marL="457200" indent="-457200">
            <a:lnSpc>
              <a:spcPct val="100000"/>
            </a:lnSpc>
            <a:spcAft>
              <a:spcPts val="0"/>
            </a:spcAft>
            <a:buFont typeface="Verdana" panose="020B0604030504040204" pitchFamily="34" charset="0"/>
            <a:buChar char="•"/>
          </a:pPr>
          <a:endParaRPr lang="en-US" sz="1800" dirty="0"/>
        </a:p>
      </dgm:t>
    </dgm:pt>
    <dgm:pt modelId="{2973AF92-DB2D-4407-9019-4FC29D6D8B62}" type="parTrans" cxnId="{387D37D0-4F17-4DEC-B7D7-BAD97EE5D5ED}">
      <dgm:prSet/>
      <dgm:spPr/>
      <dgm:t>
        <a:bodyPr/>
        <a:lstStyle/>
        <a:p>
          <a:endParaRPr lang="en-US"/>
        </a:p>
      </dgm:t>
    </dgm:pt>
    <dgm:pt modelId="{E553EA8D-404F-44CD-B02F-903CADFB682A}" type="sibTrans" cxnId="{387D37D0-4F17-4DEC-B7D7-BAD97EE5D5ED}">
      <dgm:prSet/>
      <dgm:spPr/>
      <dgm:t>
        <a:bodyPr/>
        <a:lstStyle/>
        <a:p>
          <a:endParaRPr lang="en-US"/>
        </a:p>
      </dgm:t>
    </dgm:pt>
    <dgm:pt modelId="{C20858B4-E051-43E0-8995-3E1DD7677384}">
      <dgm:prSet phldrT="[Text]" custT="1"/>
      <dgm:spPr>
        <a:solidFill>
          <a:schemeClr val="accent5">
            <a:alpha val="90000"/>
          </a:schemeClr>
        </a:solidFill>
        <a:ln>
          <a:solidFill>
            <a:schemeClr val="accent6"/>
          </a:solidFill>
        </a:ln>
      </dgm:spPr>
      <dgm:t>
        <a:bodyPr/>
        <a:lstStyle/>
        <a:p>
          <a:pPr marL="457200" indent="-457200">
            <a:lnSpc>
              <a:spcPct val="100000"/>
            </a:lnSpc>
            <a:spcAft>
              <a:spcPts val="0"/>
            </a:spcAft>
            <a:buFont typeface="Verdana" panose="020B0604030504040204" pitchFamily="34" charset="0"/>
            <a:buChar char="•"/>
          </a:pPr>
          <a:endParaRPr lang="en-US" sz="1800" dirty="0"/>
        </a:p>
      </dgm:t>
    </dgm:pt>
    <dgm:pt modelId="{351AC059-C97B-4D13-B880-DD9C4E889685}" type="parTrans" cxnId="{22BED449-0113-4801-831B-53E65FB4EC64}">
      <dgm:prSet/>
      <dgm:spPr/>
      <dgm:t>
        <a:bodyPr/>
        <a:lstStyle/>
        <a:p>
          <a:endParaRPr lang="en-US"/>
        </a:p>
      </dgm:t>
    </dgm:pt>
    <dgm:pt modelId="{EBB17294-01A5-448E-A1DF-57CCFC2729E6}" type="sibTrans" cxnId="{22BED449-0113-4801-831B-53E65FB4EC64}">
      <dgm:prSet/>
      <dgm:spPr/>
      <dgm:t>
        <a:bodyPr/>
        <a:lstStyle/>
        <a:p>
          <a:endParaRPr lang="en-US"/>
        </a:p>
      </dgm:t>
    </dgm:pt>
    <dgm:pt modelId="{D0FFF763-3886-45CD-8F99-FACAC7A5C4EB}">
      <dgm:prSet phldrT="[Text]" custT="1"/>
      <dgm:spPr>
        <a:solidFill>
          <a:schemeClr val="accent5">
            <a:alpha val="90000"/>
          </a:schemeClr>
        </a:solidFill>
        <a:ln>
          <a:solidFill>
            <a:schemeClr val="accent6"/>
          </a:solidFill>
        </a:ln>
      </dgm:spPr>
      <dgm:t>
        <a:bodyPr/>
        <a:lstStyle/>
        <a:p>
          <a:pPr marL="457200" indent="-457200">
            <a:lnSpc>
              <a:spcPct val="100000"/>
            </a:lnSpc>
            <a:spcAft>
              <a:spcPts val="0"/>
            </a:spcAft>
            <a:buFont typeface="Verdana" panose="020B0604030504040204" pitchFamily="34" charset="0"/>
            <a:buChar char="•"/>
          </a:pPr>
          <a:endParaRPr lang="en-US" sz="1800" dirty="0"/>
        </a:p>
      </dgm:t>
    </dgm:pt>
    <dgm:pt modelId="{66341320-26BD-46B6-919D-F0C3B2421DD4}" type="parTrans" cxnId="{F1D34325-1E03-4D7B-AF20-E4FFD02B47D2}">
      <dgm:prSet/>
      <dgm:spPr/>
      <dgm:t>
        <a:bodyPr/>
        <a:lstStyle/>
        <a:p>
          <a:endParaRPr lang="en-US"/>
        </a:p>
      </dgm:t>
    </dgm:pt>
    <dgm:pt modelId="{5FCB465F-121E-4F72-9ABC-FBC768BF4581}" type="sibTrans" cxnId="{F1D34325-1E03-4D7B-AF20-E4FFD02B47D2}">
      <dgm:prSet/>
      <dgm:spPr/>
      <dgm:t>
        <a:bodyPr/>
        <a:lstStyle/>
        <a:p>
          <a:endParaRPr lang="en-US"/>
        </a:p>
      </dgm:t>
    </dgm:pt>
    <dgm:pt modelId="{59A479FF-5AE1-4CE4-8AA6-73AE0CC0E318}">
      <dgm:prSet phldrT="[Text]" custT="1"/>
      <dgm:spPr>
        <a:solidFill>
          <a:schemeClr val="accent5">
            <a:alpha val="90000"/>
          </a:schemeClr>
        </a:solidFill>
        <a:ln>
          <a:solidFill>
            <a:schemeClr val="accent6"/>
          </a:solidFill>
        </a:ln>
      </dgm:spPr>
      <dgm:t>
        <a:bodyPr/>
        <a:lstStyle/>
        <a:p>
          <a:pPr marL="457200" indent="-457200">
            <a:lnSpc>
              <a:spcPct val="100000"/>
            </a:lnSpc>
            <a:spcAft>
              <a:spcPts val="0"/>
            </a:spcAft>
            <a:buFont typeface="Verdana" panose="020B0604030504040204" pitchFamily="34" charset="0"/>
            <a:buChar char="•"/>
          </a:pPr>
          <a:endParaRPr lang="en-US" sz="1800" dirty="0"/>
        </a:p>
      </dgm:t>
    </dgm:pt>
    <dgm:pt modelId="{1F9E1C22-59F0-4FFB-8861-D59D400A38EC}" type="parTrans" cxnId="{68BF0815-C047-4E4A-A10E-A603C0F786E3}">
      <dgm:prSet/>
      <dgm:spPr/>
      <dgm:t>
        <a:bodyPr/>
        <a:lstStyle/>
        <a:p>
          <a:endParaRPr lang="en-US"/>
        </a:p>
      </dgm:t>
    </dgm:pt>
    <dgm:pt modelId="{6CCC95FD-C26C-4D14-A45A-E6A44F988CD0}" type="sibTrans" cxnId="{68BF0815-C047-4E4A-A10E-A603C0F786E3}">
      <dgm:prSet/>
      <dgm:spPr/>
      <dgm:t>
        <a:bodyPr/>
        <a:lstStyle/>
        <a:p>
          <a:endParaRPr lang="en-US"/>
        </a:p>
      </dgm:t>
    </dgm:pt>
    <dgm:pt modelId="{98CD926E-9F70-4A69-BD23-5D08594E6143}" type="pres">
      <dgm:prSet presAssocID="{1DD77037-EDEE-4BBC-9FEB-26E6208D93EE}" presName="Name0" presStyleCnt="0">
        <dgm:presLayoutVars>
          <dgm:dir/>
          <dgm:animLvl val="lvl"/>
          <dgm:resizeHandles val="exact"/>
        </dgm:presLayoutVars>
      </dgm:prSet>
      <dgm:spPr/>
      <dgm:t>
        <a:bodyPr/>
        <a:lstStyle/>
        <a:p>
          <a:endParaRPr lang="en-US"/>
        </a:p>
      </dgm:t>
    </dgm:pt>
    <dgm:pt modelId="{8B079EA6-0670-4B23-A351-6301D4DF5974}" type="pres">
      <dgm:prSet presAssocID="{6AC8BFAF-1F96-42B7-BFFA-6BC16C106009}" presName="composite" presStyleCnt="0"/>
      <dgm:spPr/>
    </dgm:pt>
    <dgm:pt modelId="{790BD2D7-43F8-4205-877A-7AFFCE1C86DA}" type="pres">
      <dgm:prSet presAssocID="{6AC8BFAF-1F96-42B7-BFFA-6BC16C106009}" presName="parTx" presStyleLbl="alignNode1" presStyleIdx="0" presStyleCnt="2">
        <dgm:presLayoutVars>
          <dgm:chMax val="0"/>
          <dgm:chPref val="0"/>
          <dgm:bulletEnabled val="1"/>
        </dgm:presLayoutVars>
      </dgm:prSet>
      <dgm:spPr/>
      <dgm:t>
        <a:bodyPr/>
        <a:lstStyle/>
        <a:p>
          <a:endParaRPr lang="en-US"/>
        </a:p>
      </dgm:t>
    </dgm:pt>
    <dgm:pt modelId="{F0A4F028-4182-4E16-96D6-5301E8C2AB83}" type="pres">
      <dgm:prSet presAssocID="{6AC8BFAF-1F96-42B7-BFFA-6BC16C106009}" presName="desTx" presStyleLbl="alignAccFollowNode1" presStyleIdx="0" presStyleCnt="2">
        <dgm:presLayoutVars>
          <dgm:bulletEnabled val="1"/>
        </dgm:presLayoutVars>
      </dgm:prSet>
      <dgm:spPr/>
      <dgm:t>
        <a:bodyPr/>
        <a:lstStyle/>
        <a:p>
          <a:endParaRPr lang="en-US"/>
        </a:p>
      </dgm:t>
    </dgm:pt>
    <dgm:pt modelId="{198A63AA-60C9-4789-9A0D-B20E92A7B93A}" type="pres">
      <dgm:prSet presAssocID="{0D4E743C-B16E-40B5-A3C4-B1EFD7446717}" presName="space" presStyleCnt="0"/>
      <dgm:spPr/>
    </dgm:pt>
    <dgm:pt modelId="{C1A224D3-83CE-4336-933B-F51186F5A78E}" type="pres">
      <dgm:prSet presAssocID="{CCD8FBA5-E4D8-4E05-A028-7D79C12D2B48}" presName="composite" presStyleCnt="0"/>
      <dgm:spPr/>
    </dgm:pt>
    <dgm:pt modelId="{8D4D4FB9-B10A-4297-95F9-3292275D4E6E}" type="pres">
      <dgm:prSet presAssocID="{CCD8FBA5-E4D8-4E05-A028-7D79C12D2B48}" presName="parTx" presStyleLbl="alignNode1" presStyleIdx="1" presStyleCnt="2">
        <dgm:presLayoutVars>
          <dgm:chMax val="0"/>
          <dgm:chPref val="0"/>
          <dgm:bulletEnabled val="1"/>
        </dgm:presLayoutVars>
      </dgm:prSet>
      <dgm:spPr/>
      <dgm:t>
        <a:bodyPr/>
        <a:lstStyle/>
        <a:p>
          <a:endParaRPr lang="en-US"/>
        </a:p>
      </dgm:t>
    </dgm:pt>
    <dgm:pt modelId="{831AA12D-0F33-4A12-9A0A-ED1A1E16C750}" type="pres">
      <dgm:prSet presAssocID="{CCD8FBA5-E4D8-4E05-A028-7D79C12D2B48}" presName="desTx" presStyleLbl="alignAccFollowNode1" presStyleIdx="1" presStyleCnt="2">
        <dgm:presLayoutVars>
          <dgm:bulletEnabled val="1"/>
        </dgm:presLayoutVars>
      </dgm:prSet>
      <dgm:spPr/>
      <dgm:t>
        <a:bodyPr/>
        <a:lstStyle/>
        <a:p>
          <a:endParaRPr lang="en-US"/>
        </a:p>
      </dgm:t>
    </dgm:pt>
  </dgm:ptLst>
  <dgm:cxnLst>
    <dgm:cxn modelId="{215C2B9B-3936-4D52-B7EF-D28450FAC2A4}" type="presOf" srcId="{8B4822A0-93FD-1645-8618-9A4BFE818122}" destId="{831AA12D-0F33-4A12-9A0A-ED1A1E16C750}" srcOrd="0" destOrd="4" presId="urn:microsoft.com/office/officeart/2005/8/layout/hList1"/>
    <dgm:cxn modelId="{2E4416B8-C737-1948-A0B6-5F6661205BBB}" srcId="{CCD8FBA5-E4D8-4E05-A028-7D79C12D2B48}" destId="{512DA835-1255-CB40-98FF-E831F115AA95}" srcOrd="6" destOrd="0" parTransId="{0E40165C-52B1-5E42-BC5E-ACA5003EA48E}" sibTransId="{52ADBC03-BC6D-724A-BC76-5B89BB6577E5}"/>
    <dgm:cxn modelId="{E13E7D80-92B7-437A-9019-354B4DB9D1C8}" type="presOf" srcId="{083B6D2D-CC33-4314-9AF5-A60D919F760F}" destId="{F0A4F028-4182-4E16-96D6-5301E8C2AB83}" srcOrd="0" destOrd="1" presId="urn:microsoft.com/office/officeart/2005/8/layout/hList1"/>
    <dgm:cxn modelId="{4EB1D501-F094-45F8-B1D5-141F615DEDB9}" srcId="{6AC8BFAF-1F96-42B7-BFFA-6BC16C106009}" destId="{0F0CD542-C3BF-46FB-A078-B54766D27F46}" srcOrd="3" destOrd="0" parTransId="{42B05A31-9160-4C77-BB17-BC49F97DF3A6}" sibTransId="{31CF33CC-8D68-4091-AB94-98AE74FB1C40}"/>
    <dgm:cxn modelId="{B473B6BC-CA7D-43CC-A600-77E4E23291BA}" type="presOf" srcId="{85C10513-E5A1-4E6F-8450-B47DA9C29185}" destId="{F0A4F028-4182-4E16-96D6-5301E8C2AB83}" srcOrd="0" destOrd="2" presId="urn:microsoft.com/office/officeart/2005/8/layout/hList1"/>
    <dgm:cxn modelId="{22BED449-0113-4801-831B-53E65FB4EC64}" srcId="{CCD8FBA5-E4D8-4E05-A028-7D79C12D2B48}" destId="{C20858B4-E051-43E0-8995-3E1DD7677384}" srcOrd="1" destOrd="0" parTransId="{351AC059-C97B-4D13-B880-DD9C4E889685}" sibTransId="{EBB17294-01A5-448E-A1DF-57CCFC2729E6}"/>
    <dgm:cxn modelId="{CE05C183-3056-4F40-A033-EDA6CCB4AE3D}" srcId="{CCD8FBA5-E4D8-4E05-A028-7D79C12D2B48}" destId="{D7E31972-FE5C-49E0-A012-B11BFA1DB974}" srcOrd="2" destOrd="0" parTransId="{C7A2D7BD-8F10-4AE6-B810-DE655A55C9E6}" sibTransId="{FA678D79-3690-4125-BA77-1E38F2F574FE}"/>
    <dgm:cxn modelId="{E55E002F-76B8-43DA-A57E-8AFB936A874A}" srcId="{6AC8BFAF-1F96-42B7-BFFA-6BC16C106009}" destId="{F88459CE-AEAD-4046-A5C2-1C11613E1402}" srcOrd="0" destOrd="0" parTransId="{6C323F53-D688-4A40-850A-411C72E085FC}" sibTransId="{9D84BE9B-84DB-4083-8563-A8397A955BC9}"/>
    <dgm:cxn modelId="{AC4FB83F-80D7-4D49-9E3D-094D57C73016}" type="presOf" srcId="{1DD77037-EDEE-4BBC-9FEB-26E6208D93EE}" destId="{98CD926E-9F70-4A69-BD23-5D08594E6143}" srcOrd="0" destOrd="0" presId="urn:microsoft.com/office/officeart/2005/8/layout/hList1"/>
    <dgm:cxn modelId="{50707D98-15ED-413C-B8CC-5FC588E87FBC}" type="presOf" srcId="{0AD57715-D0F7-4E14-BC13-75A0A85A18E2}" destId="{F0A4F028-4182-4E16-96D6-5301E8C2AB83}" srcOrd="0" destOrd="6" presId="urn:microsoft.com/office/officeart/2005/8/layout/hList1"/>
    <dgm:cxn modelId="{D34B8B01-58D0-8341-9961-AF91B8DCC97C}" srcId="{CCD8FBA5-E4D8-4E05-A028-7D79C12D2B48}" destId="{9524A678-D0B7-E74A-859F-05E5AD5BC522}" srcOrd="7" destOrd="0" parTransId="{4887FDEA-5DDC-8B44-991A-1FE0C4D67460}" sibTransId="{41AD72C5-E844-DC48-AC85-9998EDF01A36}"/>
    <dgm:cxn modelId="{364B7D33-43D5-4480-A07E-07E94F978CBC}" type="presOf" srcId="{A514C482-391A-47CA-B6F8-463D344D0C37}" destId="{F0A4F028-4182-4E16-96D6-5301E8C2AB83}" srcOrd="0" destOrd="5" presId="urn:microsoft.com/office/officeart/2005/8/layout/hList1"/>
    <dgm:cxn modelId="{43EB2298-C7DD-45D1-AF17-65B71D3D6360}" srcId="{6AC8BFAF-1F96-42B7-BFFA-6BC16C106009}" destId="{85C10513-E5A1-4E6F-8450-B47DA9C29185}" srcOrd="2" destOrd="0" parTransId="{922A86CD-42CE-4123-BED2-66F1A0B415E7}" sibTransId="{4A84EB00-85E2-4936-BCCA-7D974A9A46CB}"/>
    <dgm:cxn modelId="{AA933679-AB2D-44EB-8EDF-A0652DD3F178}" srcId="{1DD77037-EDEE-4BBC-9FEB-26E6208D93EE}" destId="{CCD8FBA5-E4D8-4E05-A028-7D79C12D2B48}" srcOrd="1" destOrd="0" parTransId="{A403DD84-8282-4E1C-BA58-E8DB79B414EA}" sibTransId="{33B8FF6C-3E21-46B0-82A6-6B7A77865A32}"/>
    <dgm:cxn modelId="{25681D7E-1B8C-4B25-97B7-90C83FE713A7}" type="presOf" srcId="{6AC8BFAF-1F96-42B7-BFFA-6BC16C106009}" destId="{790BD2D7-43F8-4205-877A-7AFFCE1C86DA}" srcOrd="0" destOrd="0" presId="urn:microsoft.com/office/officeart/2005/8/layout/hList1"/>
    <dgm:cxn modelId="{ADF53B41-B451-4691-8878-66FF1FA42DFE}" type="presOf" srcId="{0F0CD542-C3BF-46FB-A078-B54766D27F46}" destId="{F0A4F028-4182-4E16-96D6-5301E8C2AB83}" srcOrd="0" destOrd="3" presId="urn:microsoft.com/office/officeart/2005/8/layout/hList1"/>
    <dgm:cxn modelId="{FFD81FB5-A1A5-45FC-BC1E-D7911510F32D}" type="presOf" srcId="{59A479FF-5AE1-4CE4-8AA6-73AE0CC0E318}" destId="{831AA12D-0F33-4A12-9A0A-ED1A1E16C750}" srcOrd="0" destOrd="5" presId="urn:microsoft.com/office/officeart/2005/8/layout/hList1"/>
    <dgm:cxn modelId="{387D37D0-4F17-4DEC-B7D7-BAD97EE5D5ED}" srcId="{6AC8BFAF-1F96-42B7-BFFA-6BC16C106009}" destId="{A514C482-391A-47CA-B6F8-463D344D0C37}" srcOrd="5" destOrd="0" parTransId="{2973AF92-DB2D-4407-9019-4FC29D6D8B62}" sibTransId="{E553EA8D-404F-44CD-B02F-903CADFB682A}"/>
    <dgm:cxn modelId="{AAE04ACB-F3D3-453B-8713-83CC69B341FE}" srcId="{CCD8FBA5-E4D8-4E05-A028-7D79C12D2B48}" destId="{51825FAD-686D-4318-9F8A-D916AD531E5E}" srcOrd="0" destOrd="0" parTransId="{51EAF34B-F8C7-4CC9-92E7-DA0E414B2FCF}" sibTransId="{D90F4C83-F9F7-4B5E-83FC-BFF14DF76FDA}"/>
    <dgm:cxn modelId="{68BF0815-C047-4E4A-A10E-A603C0F786E3}" srcId="{CCD8FBA5-E4D8-4E05-A028-7D79C12D2B48}" destId="{59A479FF-5AE1-4CE4-8AA6-73AE0CC0E318}" srcOrd="5" destOrd="0" parTransId="{1F9E1C22-59F0-4FFB-8861-D59D400A38EC}" sibTransId="{6CCC95FD-C26C-4D14-A45A-E6A44F988CD0}"/>
    <dgm:cxn modelId="{F1D34325-1E03-4D7B-AF20-E4FFD02B47D2}" srcId="{CCD8FBA5-E4D8-4E05-A028-7D79C12D2B48}" destId="{D0FFF763-3886-45CD-8F99-FACAC7A5C4EB}" srcOrd="3" destOrd="0" parTransId="{66341320-26BD-46B6-919D-F0C3B2421DD4}" sibTransId="{5FCB465F-121E-4F72-9ABC-FBC768BF4581}"/>
    <dgm:cxn modelId="{FBC7D7F9-255F-42EC-845F-E57472FD4F29}" srcId="{1DD77037-EDEE-4BBC-9FEB-26E6208D93EE}" destId="{6AC8BFAF-1F96-42B7-BFFA-6BC16C106009}" srcOrd="0" destOrd="0" parTransId="{3ED4AF0A-0721-4D68-90F7-8E0A1D336D40}" sibTransId="{0D4E743C-B16E-40B5-A3C4-B1EFD7446717}"/>
    <dgm:cxn modelId="{040BE453-8A8F-4ECB-BBA6-92781AD1607F}" type="presOf" srcId="{4C71D211-B3A4-BF48-BCDC-531B3EF782D8}" destId="{F0A4F028-4182-4E16-96D6-5301E8C2AB83}" srcOrd="0" destOrd="4" presId="urn:microsoft.com/office/officeart/2005/8/layout/hList1"/>
    <dgm:cxn modelId="{AD9E6AAE-888E-4627-B5A6-3437F72E2F43}" type="presOf" srcId="{F88459CE-AEAD-4046-A5C2-1C11613E1402}" destId="{F0A4F028-4182-4E16-96D6-5301E8C2AB83}" srcOrd="0" destOrd="0" presId="urn:microsoft.com/office/officeart/2005/8/layout/hList1"/>
    <dgm:cxn modelId="{AC6ECBFB-EB03-4F00-830C-99937B517350}" type="presOf" srcId="{D7E31972-FE5C-49E0-A012-B11BFA1DB974}" destId="{831AA12D-0F33-4A12-9A0A-ED1A1E16C750}" srcOrd="0" destOrd="2" presId="urn:microsoft.com/office/officeart/2005/8/layout/hList1"/>
    <dgm:cxn modelId="{436EF7BD-60A8-4FEF-9849-1F9F6FD3AF4E}" type="presOf" srcId="{51825FAD-686D-4318-9F8A-D916AD531E5E}" destId="{831AA12D-0F33-4A12-9A0A-ED1A1E16C750}" srcOrd="0" destOrd="0" presId="urn:microsoft.com/office/officeart/2005/8/layout/hList1"/>
    <dgm:cxn modelId="{CFAB73C7-9E42-41F5-9554-42211510C814}" type="presOf" srcId="{D0FFF763-3886-45CD-8F99-FACAC7A5C4EB}" destId="{831AA12D-0F33-4A12-9A0A-ED1A1E16C750}" srcOrd="0" destOrd="3" presId="urn:microsoft.com/office/officeart/2005/8/layout/hList1"/>
    <dgm:cxn modelId="{660E66DC-8950-479D-9933-FF5803C2FD13}" srcId="{6AC8BFAF-1F96-42B7-BFFA-6BC16C106009}" destId="{083B6D2D-CC33-4314-9AF5-A60D919F760F}" srcOrd="1" destOrd="0" parTransId="{221A96F3-2D90-4481-A5B8-1B758CECD8AA}" sibTransId="{02C159CF-D4B1-4011-991A-B64F8022E6B8}"/>
    <dgm:cxn modelId="{87530B9C-85E9-49F0-82C9-606F38B9714C}" type="presOf" srcId="{CCD8FBA5-E4D8-4E05-A028-7D79C12D2B48}" destId="{8D4D4FB9-B10A-4297-95F9-3292275D4E6E}" srcOrd="0" destOrd="0" presId="urn:microsoft.com/office/officeart/2005/8/layout/hList1"/>
    <dgm:cxn modelId="{AC098835-4F4F-4B40-AA34-10B315B0A742}" srcId="{6AC8BFAF-1F96-42B7-BFFA-6BC16C106009}" destId="{0AD57715-D0F7-4E14-BC13-75A0A85A18E2}" srcOrd="6" destOrd="0" parTransId="{DFA9EFEA-A3D6-40A3-B379-473938F06055}" sibTransId="{E6272084-CF02-4179-9093-CBB60B3E496B}"/>
    <dgm:cxn modelId="{E6A96395-C81A-46AF-BE85-070838CC2906}" type="presOf" srcId="{9524A678-D0B7-E74A-859F-05E5AD5BC522}" destId="{831AA12D-0F33-4A12-9A0A-ED1A1E16C750}" srcOrd="0" destOrd="7" presId="urn:microsoft.com/office/officeart/2005/8/layout/hList1"/>
    <dgm:cxn modelId="{910337AF-1F58-45E1-B4E0-F8CC7F5BF67B}" type="presOf" srcId="{512DA835-1255-CB40-98FF-E831F115AA95}" destId="{831AA12D-0F33-4A12-9A0A-ED1A1E16C750}" srcOrd="0" destOrd="6" presId="urn:microsoft.com/office/officeart/2005/8/layout/hList1"/>
    <dgm:cxn modelId="{5A140B8B-1587-7649-B764-056E0E970D48}" srcId="{6AC8BFAF-1F96-42B7-BFFA-6BC16C106009}" destId="{4C71D211-B3A4-BF48-BCDC-531B3EF782D8}" srcOrd="4" destOrd="0" parTransId="{95E305DE-C139-0349-907F-9C37933183F3}" sibTransId="{74236667-E7B7-2949-B5BF-178D4D7E5EAE}"/>
    <dgm:cxn modelId="{B8FADB59-A11E-410E-9ED3-DEAB5C064FE8}" type="presOf" srcId="{C20858B4-E051-43E0-8995-3E1DD7677384}" destId="{831AA12D-0F33-4A12-9A0A-ED1A1E16C750}" srcOrd="0" destOrd="1" presId="urn:microsoft.com/office/officeart/2005/8/layout/hList1"/>
    <dgm:cxn modelId="{0A79A408-3F0A-BD47-81F8-24B70075350F}" srcId="{CCD8FBA5-E4D8-4E05-A028-7D79C12D2B48}" destId="{8B4822A0-93FD-1645-8618-9A4BFE818122}" srcOrd="4" destOrd="0" parTransId="{CC0A90C4-0FEB-7345-8212-0EDD9B7A0695}" sibTransId="{0EF9FEA7-2252-AD46-BF8E-25C9181F5574}"/>
    <dgm:cxn modelId="{04C58692-6758-4C2E-819D-FFB32CC27F33}" type="presParOf" srcId="{98CD926E-9F70-4A69-BD23-5D08594E6143}" destId="{8B079EA6-0670-4B23-A351-6301D4DF5974}" srcOrd="0" destOrd="0" presId="urn:microsoft.com/office/officeart/2005/8/layout/hList1"/>
    <dgm:cxn modelId="{FD7DE9F2-D99F-47EF-8145-2FBF66C89BA6}" type="presParOf" srcId="{8B079EA6-0670-4B23-A351-6301D4DF5974}" destId="{790BD2D7-43F8-4205-877A-7AFFCE1C86DA}" srcOrd="0" destOrd="0" presId="urn:microsoft.com/office/officeart/2005/8/layout/hList1"/>
    <dgm:cxn modelId="{7CF93959-104C-44F1-A35C-154C6DBC5BB1}" type="presParOf" srcId="{8B079EA6-0670-4B23-A351-6301D4DF5974}" destId="{F0A4F028-4182-4E16-96D6-5301E8C2AB83}" srcOrd="1" destOrd="0" presId="urn:microsoft.com/office/officeart/2005/8/layout/hList1"/>
    <dgm:cxn modelId="{965C1417-1377-4EC7-9537-F55DD5266E35}" type="presParOf" srcId="{98CD926E-9F70-4A69-BD23-5D08594E6143}" destId="{198A63AA-60C9-4789-9A0D-B20E92A7B93A}" srcOrd="1" destOrd="0" presId="urn:microsoft.com/office/officeart/2005/8/layout/hList1"/>
    <dgm:cxn modelId="{B6BE0F2E-9D16-4411-A68F-770226E0B398}" type="presParOf" srcId="{98CD926E-9F70-4A69-BD23-5D08594E6143}" destId="{C1A224D3-83CE-4336-933B-F51186F5A78E}" srcOrd="2" destOrd="0" presId="urn:microsoft.com/office/officeart/2005/8/layout/hList1"/>
    <dgm:cxn modelId="{3010C87C-2FE8-49C9-8E7E-7795ADD36A56}" type="presParOf" srcId="{C1A224D3-83CE-4336-933B-F51186F5A78E}" destId="{8D4D4FB9-B10A-4297-95F9-3292275D4E6E}" srcOrd="0" destOrd="0" presId="urn:microsoft.com/office/officeart/2005/8/layout/hList1"/>
    <dgm:cxn modelId="{BC4B392D-370D-4CE4-8843-C6255E105CD5}" type="presParOf" srcId="{C1A224D3-83CE-4336-933B-F51186F5A78E}" destId="{831AA12D-0F33-4A12-9A0A-ED1A1E16C7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ADB2A1-594F-8348-A4E7-4ACCD3507D53}"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en-US"/>
        </a:p>
      </dgm:t>
    </dgm:pt>
    <dgm:pt modelId="{D36EC626-DFE6-EC44-A559-40BBC2D5B6E0}">
      <dgm:prSet phldrT="[Text]"/>
      <dgm:spPr/>
      <dgm:t>
        <a:bodyPr/>
        <a:lstStyle/>
        <a:p>
          <a:r>
            <a:rPr lang="en-US" dirty="0" smtClean="0"/>
            <a:t>Tools don’t make decisions</a:t>
          </a:r>
          <a:endParaRPr lang="en-US" dirty="0"/>
        </a:p>
      </dgm:t>
    </dgm:pt>
    <dgm:pt modelId="{B454EB4F-5186-554B-A5C5-38733386698B}" type="parTrans" cxnId="{229729FF-A679-DF42-B474-5BCB5210BD24}">
      <dgm:prSet/>
      <dgm:spPr/>
      <dgm:t>
        <a:bodyPr/>
        <a:lstStyle/>
        <a:p>
          <a:endParaRPr lang="en-US"/>
        </a:p>
      </dgm:t>
    </dgm:pt>
    <dgm:pt modelId="{5C2ECD41-27D8-0044-8F6E-2B40B1BE7E20}" type="sibTrans" cxnId="{229729FF-A679-DF42-B474-5BCB5210BD24}">
      <dgm:prSet/>
      <dgm:spPr/>
      <dgm:t>
        <a:bodyPr/>
        <a:lstStyle/>
        <a:p>
          <a:endParaRPr lang="en-US"/>
        </a:p>
      </dgm:t>
    </dgm:pt>
    <dgm:pt modelId="{8DADA7E7-971A-D245-BB6E-B1FEF58ECB27}">
      <dgm:prSet phldrT="[Text]"/>
      <dgm:spPr/>
      <dgm:t>
        <a:bodyPr/>
        <a:lstStyle/>
        <a:p>
          <a:r>
            <a:rPr lang="en-US" dirty="0" smtClean="0"/>
            <a:t>People make decisions</a:t>
          </a:r>
          <a:endParaRPr lang="en-US" dirty="0"/>
        </a:p>
      </dgm:t>
    </dgm:pt>
    <dgm:pt modelId="{B754D479-77C1-364E-B3B1-94DE468C519A}" type="parTrans" cxnId="{B5F49542-7A3D-7246-9C8A-895FD8CF7FC0}">
      <dgm:prSet/>
      <dgm:spPr/>
      <dgm:t>
        <a:bodyPr/>
        <a:lstStyle/>
        <a:p>
          <a:endParaRPr lang="en-US"/>
        </a:p>
      </dgm:t>
    </dgm:pt>
    <dgm:pt modelId="{8D00768D-4A81-474D-B847-8EFF12B82BF5}" type="sibTrans" cxnId="{B5F49542-7A3D-7246-9C8A-895FD8CF7FC0}">
      <dgm:prSet/>
      <dgm:spPr/>
      <dgm:t>
        <a:bodyPr/>
        <a:lstStyle/>
        <a:p>
          <a:endParaRPr lang="en-US"/>
        </a:p>
      </dgm:t>
    </dgm:pt>
    <dgm:pt modelId="{13E4A3A3-16C0-FF4D-9420-36464E1C3F10}">
      <dgm:prSet phldrT="[Text]"/>
      <dgm:spPr/>
      <dgm:t>
        <a:bodyPr/>
        <a:lstStyle/>
        <a:p>
          <a:r>
            <a:rPr lang="en-US" dirty="0" smtClean="0"/>
            <a:t>Tools help people make better decisions</a:t>
          </a:r>
          <a:endParaRPr lang="en-US" dirty="0"/>
        </a:p>
      </dgm:t>
    </dgm:pt>
    <dgm:pt modelId="{D509EF18-B37A-1F44-8733-A854D515400A}" type="parTrans" cxnId="{EEABC773-9DDA-3A46-BE84-16395A36E132}">
      <dgm:prSet/>
      <dgm:spPr/>
      <dgm:t>
        <a:bodyPr/>
        <a:lstStyle/>
        <a:p>
          <a:endParaRPr lang="en-US"/>
        </a:p>
      </dgm:t>
    </dgm:pt>
    <dgm:pt modelId="{6C2A5A54-C3EE-9843-A977-49305785AA4D}" type="sibTrans" cxnId="{EEABC773-9DDA-3A46-BE84-16395A36E132}">
      <dgm:prSet/>
      <dgm:spPr/>
      <dgm:t>
        <a:bodyPr/>
        <a:lstStyle/>
        <a:p>
          <a:endParaRPr lang="en-US"/>
        </a:p>
      </dgm:t>
    </dgm:pt>
    <dgm:pt modelId="{3F42285C-7659-6A46-9E1D-C99BB6F7BDB6}" type="pres">
      <dgm:prSet presAssocID="{C5ADB2A1-594F-8348-A4E7-4ACCD3507D53}" presName="diagram" presStyleCnt="0">
        <dgm:presLayoutVars>
          <dgm:dir/>
          <dgm:resizeHandles val="exact"/>
        </dgm:presLayoutVars>
      </dgm:prSet>
      <dgm:spPr/>
      <dgm:t>
        <a:bodyPr/>
        <a:lstStyle/>
        <a:p>
          <a:endParaRPr lang="en-US"/>
        </a:p>
      </dgm:t>
    </dgm:pt>
    <dgm:pt modelId="{2EB68C72-7D05-6541-A790-4BC561CA1639}" type="pres">
      <dgm:prSet presAssocID="{D36EC626-DFE6-EC44-A559-40BBC2D5B6E0}" presName="node" presStyleLbl="node1" presStyleIdx="0" presStyleCnt="3">
        <dgm:presLayoutVars>
          <dgm:bulletEnabled val="1"/>
        </dgm:presLayoutVars>
      </dgm:prSet>
      <dgm:spPr/>
      <dgm:t>
        <a:bodyPr/>
        <a:lstStyle/>
        <a:p>
          <a:endParaRPr lang="en-US"/>
        </a:p>
      </dgm:t>
    </dgm:pt>
    <dgm:pt modelId="{22B85C9E-4596-6C4E-80D9-4BBFE09925A9}" type="pres">
      <dgm:prSet presAssocID="{5C2ECD41-27D8-0044-8F6E-2B40B1BE7E20}" presName="sibTrans" presStyleCnt="0"/>
      <dgm:spPr/>
    </dgm:pt>
    <dgm:pt modelId="{309D46E0-01BE-604A-83A9-3C9EC687EF0D}" type="pres">
      <dgm:prSet presAssocID="{8DADA7E7-971A-D245-BB6E-B1FEF58ECB27}" presName="node" presStyleLbl="node1" presStyleIdx="1" presStyleCnt="3">
        <dgm:presLayoutVars>
          <dgm:bulletEnabled val="1"/>
        </dgm:presLayoutVars>
      </dgm:prSet>
      <dgm:spPr/>
      <dgm:t>
        <a:bodyPr/>
        <a:lstStyle/>
        <a:p>
          <a:endParaRPr lang="en-US"/>
        </a:p>
      </dgm:t>
    </dgm:pt>
    <dgm:pt modelId="{C0B8A010-A60B-3940-B35A-D3E4350844E2}" type="pres">
      <dgm:prSet presAssocID="{8D00768D-4A81-474D-B847-8EFF12B82BF5}" presName="sibTrans" presStyleCnt="0"/>
      <dgm:spPr/>
    </dgm:pt>
    <dgm:pt modelId="{04C004AA-2D8D-8340-8D4E-C8FE8B2F02AF}" type="pres">
      <dgm:prSet presAssocID="{13E4A3A3-16C0-FF4D-9420-36464E1C3F10}" presName="node" presStyleLbl="node1" presStyleIdx="2" presStyleCnt="3">
        <dgm:presLayoutVars>
          <dgm:bulletEnabled val="1"/>
        </dgm:presLayoutVars>
      </dgm:prSet>
      <dgm:spPr/>
      <dgm:t>
        <a:bodyPr/>
        <a:lstStyle/>
        <a:p>
          <a:endParaRPr lang="en-US"/>
        </a:p>
      </dgm:t>
    </dgm:pt>
  </dgm:ptLst>
  <dgm:cxnLst>
    <dgm:cxn modelId="{EEABC773-9DDA-3A46-BE84-16395A36E132}" srcId="{C5ADB2A1-594F-8348-A4E7-4ACCD3507D53}" destId="{13E4A3A3-16C0-FF4D-9420-36464E1C3F10}" srcOrd="2" destOrd="0" parTransId="{D509EF18-B37A-1F44-8733-A854D515400A}" sibTransId="{6C2A5A54-C3EE-9843-A977-49305785AA4D}"/>
    <dgm:cxn modelId="{229729FF-A679-DF42-B474-5BCB5210BD24}" srcId="{C5ADB2A1-594F-8348-A4E7-4ACCD3507D53}" destId="{D36EC626-DFE6-EC44-A559-40BBC2D5B6E0}" srcOrd="0" destOrd="0" parTransId="{B454EB4F-5186-554B-A5C5-38733386698B}" sibTransId="{5C2ECD41-27D8-0044-8F6E-2B40B1BE7E20}"/>
    <dgm:cxn modelId="{5217AAF3-A25D-4339-8FDB-7656B5ADD64D}" type="presOf" srcId="{13E4A3A3-16C0-FF4D-9420-36464E1C3F10}" destId="{04C004AA-2D8D-8340-8D4E-C8FE8B2F02AF}" srcOrd="0" destOrd="0" presId="urn:microsoft.com/office/officeart/2005/8/layout/default#3"/>
    <dgm:cxn modelId="{E74C8859-3BED-4CA2-869A-AB59DCA0A900}" type="presOf" srcId="{C5ADB2A1-594F-8348-A4E7-4ACCD3507D53}" destId="{3F42285C-7659-6A46-9E1D-C99BB6F7BDB6}" srcOrd="0" destOrd="0" presId="urn:microsoft.com/office/officeart/2005/8/layout/default#3"/>
    <dgm:cxn modelId="{BB232B70-49EC-4367-9EFC-7F4E06503C9E}" type="presOf" srcId="{D36EC626-DFE6-EC44-A559-40BBC2D5B6E0}" destId="{2EB68C72-7D05-6541-A790-4BC561CA1639}" srcOrd="0" destOrd="0" presId="urn:microsoft.com/office/officeart/2005/8/layout/default#3"/>
    <dgm:cxn modelId="{B5F49542-7A3D-7246-9C8A-895FD8CF7FC0}" srcId="{C5ADB2A1-594F-8348-A4E7-4ACCD3507D53}" destId="{8DADA7E7-971A-D245-BB6E-B1FEF58ECB27}" srcOrd="1" destOrd="0" parTransId="{B754D479-77C1-364E-B3B1-94DE468C519A}" sibTransId="{8D00768D-4A81-474D-B847-8EFF12B82BF5}"/>
    <dgm:cxn modelId="{77CEEFDA-90FD-43CA-88BC-D8694CE2D21B}" type="presOf" srcId="{8DADA7E7-971A-D245-BB6E-B1FEF58ECB27}" destId="{309D46E0-01BE-604A-83A9-3C9EC687EF0D}" srcOrd="0" destOrd="0" presId="urn:microsoft.com/office/officeart/2005/8/layout/default#3"/>
    <dgm:cxn modelId="{33842FAA-49E4-4E65-8F1E-39D2370A19FE}" type="presParOf" srcId="{3F42285C-7659-6A46-9E1D-C99BB6F7BDB6}" destId="{2EB68C72-7D05-6541-A790-4BC561CA1639}" srcOrd="0" destOrd="0" presId="urn:microsoft.com/office/officeart/2005/8/layout/default#3"/>
    <dgm:cxn modelId="{BF443EC5-A90B-4F6E-B8CD-B7DA4B8AC705}" type="presParOf" srcId="{3F42285C-7659-6A46-9E1D-C99BB6F7BDB6}" destId="{22B85C9E-4596-6C4E-80D9-4BBFE09925A9}" srcOrd="1" destOrd="0" presId="urn:microsoft.com/office/officeart/2005/8/layout/default#3"/>
    <dgm:cxn modelId="{D5DB2D96-5EB0-4CD6-A1E6-4D7E930EEA72}" type="presParOf" srcId="{3F42285C-7659-6A46-9E1D-C99BB6F7BDB6}" destId="{309D46E0-01BE-604A-83A9-3C9EC687EF0D}" srcOrd="2" destOrd="0" presId="urn:microsoft.com/office/officeart/2005/8/layout/default#3"/>
    <dgm:cxn modelId="{2970CA3C-954C-473E-8778-C44819E72B11}" type="presParOf" srcId="{3F42285C-7659-6A46-9E1D-C99BB6F7BDB6}" destId="{C0B8A010-A60B-3940-B35A-D3E4350844E2}" srcOrd="3" destOrd="0" presId="urn:microsoft.com/office/officeart/2005/8/layout/default#3"/>
    <dgm:cxn modelId="{331A7CC3-BA95-4740-9A6C-019694D6EA34}" type="presParOf" srcId="{3F42285C-7659-6A46-9E1D-C99BB6F7BDB6}" destId="{04C004AA-2D8D-8340-8D4E-C8FE8B2F02AF}" srcOrd="4"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54A32-6A29-48D0-8792-A3B21C6795D4}">
      <dsp:nvSpPr>
        <dsp:cNvPr id="0" name=""/>
        <dsp:cNvSpPr/>
      </dsp:nvSpPr>
      <dsp:spPr>
        <a:xfrm>
          <a:off x="652894" y="1241973"/>
          <a:ext cx="4582476" cy="4582476"/>
        </a:xfrm>
        <a:prstGeom prst="blockArc">
          <a:avLst>
            <a:gd name="adj1" fmla="val 11408867"/>
            <a:gd name="adj2" fmla="val 16253780"/>
            <a:gd name="adj3" fmla="val 464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CFECEB-E5C1-40BB-B23A-B193B6822767}">
      <dsp:nvSpPr>
        <dsp:cNvPr id="0" name=""/>
        <dsp:cNvSpPr/>
      </dsp:nvSpPr>
      <dsp:spPr>
        <a:xfrm>
          <a:off x="660746" y="500039"/>
          <a:ext cx="4582476" cy="4582476"/>
        </a:xfrm>
        <a:prstGeom prst="blockArc">
          <a:avLst>
            <a:gd name="adj1" fmla="val 5358281"/>
            <a:gd name="adj2" fmla="val 10263891"/>
            <a:gd name="adj3" fmla="val 4640"/>
          </a:avLst>
        </a:prstGeom>
        <a:solidFill>
          <a:schemeClr val="bg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8FF231E8-D92E-4389-A117-60ABC891563C}">
      <dsp:nvSpPr>
        <dsp:cNvPr id="0" name=""/>
        <dsp:cNvSpPr/>
      </dsp:nvSpPr>
      <dsp:spPr>
        <a:xfrm>
          <a:off x="715065" y="500039"/>
          <a:ext cx="4582476" cy="4582476"/>
        </a:xfrm>
        <a:prstGeom prst="blockArc">
          <a:avLst>
            <a:gd name="adj1" fmla="val 536109"/>
            <a:gd name="adj2" fmla="val 5441719"/>
            <a:gd name="adj3" fmla="val 464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779D8A8E-325F-4F5C-9CB2-6457383E8E32}">
      <dsp:nvSpPr>
        <dsp:cNvPr id="0" name=""/>
        <dsp:cNvSpPr/>
      </dsp:nvSpPr>
      <dsp:spPr>
        <a:xfrm>
          <a:off x="722917" y="1241973"/>
          <a:ext cx="4582476" cy="4582476"/>
        </a:xfrm>
        <a:prstGeom prst="blockArc">
          <a:avLst>
            <a:gd name="adj1" fmla="val 16146220"/>
            <a:gd name="adj2" fmla="val 20991133"/>
            <a:gd name="adj3" fmla="val 4640"/>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648CAFFE-C641-489E-B0CB-247CCDA43CDC}">
      <dsp:nvSpPr>
        <dsp:cNvPr id="0" name=""/>
        <dsp:cNvSpPr/>
      </dsp:nvSpPr>
      <dsp:spPr>
        <a:xfrm>
          <a:off x="2064749" y="2224494"/>
          <a:ext cx="1828789" cy="1828789"/>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Family</a:t>
          </a:r>
          <a:endParaRPr lang="en-US" sz="1600" b="1" kern="1200" dirty="0">
            <a:solidFill>
              <a:schemeClr val="tx1"/>
            </a:solidFill>
          </a:endParaRPr>
        </a:p>
      </dsp:txBody>
      <dsp:txXfrm>
        <a:off x="2332569" y="2492314"/>
        <a:ext cx="1293149" cy="1293149"/>
      </dsp:txXfrm>
    </dsp:sp>
    <dsp:sp modelId="{908F39BE-7070-430A-8E17-B26C38BFF451}">
      <dsp:nvSpPr>
        <dsp:cNvPr id="0" name=""/>
        <dsp:cNvSpPr/>
      </dsp:nvSpPr>
      <dsp:spPr>
        <a:xfrm>
          <a:off x="2064745" y="381001"/>
          <a:ext cx="1828798" cy="1828798"/>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Engagement</a:t>
          </a:r>
          <a:endParaRPr lang="en-US" sz="1400" b="1" kern="1200" dirty="0">
            <a:solidFill>
              <a:schemeClr val="tx1"/>
            </a:solidFill>
          </a:endParaRPr>
        </a:p>
      </dsp:txBody>
      <dsp:txXfrm>
        <a:off x="2332566" y="648822"/>
        <a:ext cx="1293156" cy="1293156"/>
      </dsp:txXfrm>
    </dsp:sp>
    <dsp:sp modelId="{B5192DFB-AFF8-4E79-84B2-529EAE50E1B0}">
      <dsp:nvSpPr>
        <dsp:cNvPr id="0" name=""/>
        <dsp:cNvSpPr/>
      </dsp:nvSpPr>
      <dsp:spPr>
        <a:xfrm>
          <a:off x="4302830" y="2224489"/>
          <a:ext cx="1828798" cy="1828798"/>
        </a:xfrm>
        <a:prstGeom prst="ellips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Research</a:t>
          </a:r>
          <a:endParaRPr lang="en-US" sz="1400" b="1" kern="1200" dirty="0">
            <a:solidFill>
              <a:schemeClr val="tx1"/>
            </a:solidFill>
          </a:endParaRPr>
        </a:p>
      </dsp:txBody>
      <dsp:txXfrm>
        <a:off x="4570651" y="2492310"/>
        <a:ext cx="1293156" cy="1293156"/>
      </dsp:txXfrm>
    </dsp:sp>
    <dsp:sp modelId="{1FF827AE-893F-491C-9A34-330F006C6D3F}">
      <dsp:nvSpPr>
        <dsp:cNvPr id="0" name=""/>
        <dsp:cNvSpPr/>
      </dsp:nvSpPr>
      <dsp:spPr>
        <a:xfrm>
          <a:off x="2064745" y="4114798"/>
          <a:ext cx="1828798" cy="1828798"/>
        </a:xfrm>
        <a:prstGeom prst="ellipse">
          <a:avLst/>
        </a:prstGeom>
        <a:solidFill>
          <a:schemeClr val="bg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Structure</a:t>
          </a:r>
          <a:endParaRPr lang="en-US" sz="1400" b="1" kern="1200" dirty="0">
            <a:solidFill>
              <a:schemeClr val="tx1"/>
            </a:solidFill>
          </a:endParaRPr>
        </a:p>
      </dsp:txBody>
      <dsp:txXfrm>
        <a:off x="2332566" y="4382619"/>
        <a:ext cx="1293156" cy="1293156"/>
      </dsp:txXfrm>
    </dsp:sp>
    <dsp:sp modelId="{AE44F666-2EEC-4039-B548-B4EAC1DE3984}">
      <dsp:nvSpPr>
        <dsp:cNvPr id="0" name=""/>
        <dsp:cNvSpPr/>
      </dsp:nvSpPr>
      <dsp:spPr>
        <a:xfrm>
          <a:off x="-173339" y="2224489"/>
          <a:ext cx="1828798" cy="182879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Professional Judgment</a:t>
          </a:r>
          <a:endParaRPr lang="en-US" sz="1400" b="1" kern="1200" dirty="0">
            <a:solidFill>
              <a:schemeClr val="tx1"/>
            </a:solidFill>
          </a:endParaRPr>
        </a:p>
      </dsp:txBody>
      <dsp:txXfrm>
        <a:off x="94482" y="2492310"/>
        <a:ext cx="1293156" cy="1293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38" cy="464820"/>
          </a:xfrm>
          <a:prstGeom prst="rect">
            <a:avLst/>
          </a:prstGeom>
        </p:spPr>
        <p:txBody>
          <a:bodyPr vert="horz" lIns="93331" tIns="46665" rIns="93331" bIns="46665" rtlCol="0"/>
          <a:lstStyle>
            <a:lvl1pPr algn="l">
              <a:defRPr sz="1300"/>
            </a:lvl1pPr>
          </a:lstStyle>
          <a:p>
            <a:pPr>
              <a:defRPr/>
            </a:pPr>
            <a:endParaRPr lang="en-US" dirty="0"/>
          </a:p>
        </p:txBody>
      </p:sp>
      <p:sp>
        <p:nvSpPr>
          <p:cNvPr id="3" name="Date Placeholder 2"/>
          <p:cNvSpPr>
            <a:spLocks noGrp="1"/>
          </p:cNvSpPr>
          <p:nvPr>
            <p:ph type="dt" sz="quarter" idx="1"/>
          </p:nvPr>
        </p:nvSpPr>
        <p:spPr>
          <a:xfrm>
            <a:off x="3970334" y="0"/>
            <a:ext cx="3038437" cy="464820"/>
          </a:xfrm>
          <a:prstGeom prst="rect">
            <a:avLst/>
          </a:prstGeom>
        </p:spPr>
        <p:txBody>
          <a:bodyPr vert="horz" lIns="93331" tIns="46665" rIns="93331" bIns="46665" rtlCol="0"/>
          <a:lstStyle>
            <a:lvl1pPr algn="r">
              <a:defRPr sz="1300"/>
            </a:lvl1pPr>
          </a:lstStyle>
          <a:p>
            <a:pPr>
              <a:defRPr/>
            </a:pPr>
            <a:fld id="{A7E46834-9DFD-4C10-A10B-67DAAF2FFB8F}" type="datetimeFigureOut">
              <a:rPr lang="en-US"/>
              <a:pPr>
                <a:defRPr/>
              </a:pPr>
              <a:t>10/7/2015</a:t>
            </a:fld>
            <a:endParaRPr lang="en-US" dirty="0"/>
          </a:p>
        </p:txBody>
      </p:sp>
      <p:sp>
        <p:nvSpPr>
          <p:cNvPr id="4" name="Footer Placeholder 3"/>
          <p:cNvSpPr>
            <a:spLocks noGrp="1"/>
          </p:cNvSpPr>
          <p:nvPr>
            <p:ph type="ftr" sz="quarter" idx="2"/>
          </p:nvPr>
        </p:nvSpPr>
        <p:spPr>
          <a:xfrm>
            <a:off x="0" y="8829967"/>
            <a:ext cx="3038438" cy="464820"/>
          </a:xfrm>
          <a:prstGeom prst="rect">
            <a:avLst/>
          </a:prstGeom>
        </p:spPr>
        <p:txBody>
          <a:bodyPr vert="horz" lIns="93331" tIns="46665" rIns="93331" bIns="46665" rtlCol="0" anchor="b"/>
          <a:lstStyle>
            <a:lvl1pPr algn="l">
              <a:defRPr sz="1300"/>
            </a:lvl1pPr>
          </a:lstStyle>
          <a:p>
            <a:pPr>
              <a:defRPr/>
            </a:pPr>
            <a:endParaRPr lang="en-US" dirty="0"/>
          </a:p>
        </p:txBody>
      </p:sp>
      <p:sp>
        <p:nvSpPr>
          <p:cNvPr id="5" name="Slide Number Placeholder 4"/>
          <p:cNvSpPr>
            <a:spLocks noGrp="1"/>
          </p:cNvSpPr>
          <p:nvPr>
            <p:ph type="sldNum" sz="quarter" idx="3"/>
          </p:nvPr>
        </p:nvSpPr>
        <p:spPr>
          <a:xfrm>
            <a:off x="3970334" y="8829967"/>
            <a:ext cx="3038437" cy="464820"/>
          </a:xfrm>
          <a:prstGeom prst="rect">
            <a:avLst/>
          </a:prstGeom>
        </p:spPr>
        <p:txBody>
          <a:bodyPr vert="horz" wrap="square" lIns="93331" tIns="46665" rIns="93331" bIns="46665" numCol="1" anchor="b" anchorCtr="0" compatLnSpc="1">
            <a:prstTxWarp prst="textNoShape">
              <a:avLst/>
            </a:prstTxWarp>
          </a:bodyPr>
          <a:lstStyle>
            <a:lvl1pPr algn="r">
              <a:defRPr sz="1300"/>
            </a:lvl1pPr>
          </a:lstStyle>
          <a:p>
            <a:fld id="{F19D6E82-0F78-47B7-A516-D2097DCD85B1}" type="slidenum">
              <a:rPr lang="en-US" altLang="en-US"/>
              <a:pPr/>
              <a:t>‹#›</a:t>
            </a:fld>
            <a:endParaRPr lang="en-US" altLang="en-US" dirty="0"/>
          </a:p>
        </p:txBody>
      </p:sp>
    </p:spTree>
    <p:extLst>
      <p:ext uri="{BB962C8B-B14F-4D97-AF65-F5344CB8AC3E}">
        <p14:creationId xmlns:p14="http://schemas.microsoft.com/office/powerpoint/2010/main" val="9744321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2" name="Rectangle 4"/>
          <p:cNvSpPr>
            <a:spLocks noGrp="1" noRot="1" noChangeAspect="1" noChangeArrowheads="1" noTextEdit="1"/>
          </p:cNvSpPr>
          <p:nvPr>
            <p:ph type="sldImg" idx="2"/>
          </p:nvPr>
        </p:nvSpPr>
        <p:spPr bwMode="auto">
          <a:xfrm>
            <a:off x="1182688" y="698500"/>
            <a:ext cx="4646612"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5155" y="4415790"/>
            <a:ext cx="5140091" cy="4183380"/>
          </a:xfrm>
          <a:prstGeom prst="rect">
            <a:avLst/>
          </a:prstGeom>
          <a:noFill/>
          <a:ln w="9525">
            <a:noFill/>
            <a:miter lim="800000"/>
            <a:headEnd/>
            <a:tailEnd/>
          </a:ln>
          <a:effectLst/>
        </p:spPr>
        <p:txBody>
          <a:bodyPr vert="horz" wrap="square" lIns="93331" tIns="46665" rIns="93331" bIns="46665"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127" name="Rectangle 7"/>
          <p:cNvSpPr>
            <a:spLocks noGrp="1" noChangeArrowheads="1"/>
          </p:cNvSpPr>
          <p:nvPr>
            <p:ph type="sldNum" sz="quarter" idx="5"/>
          </p:nvPr>
        </p:nvSpPr>
        <p:spPr bwMode="auto">
          <a:xfrm>
            <a:off x="3971962" y="8831580"/>
            <a:ext cx="3038438" cy="464820"/>
          </a:xfrm>
          <a:prstGeom prst="rect">
            <a:avLst/>
          </a:prstGeom>
          <a:noFill/>
          <a:ln w="9525">
            <a:noFill/>
            <a:miter lim="800000"/>
            <a:headEnd/>
            <a:tailEnd/>
          </a:ln>
          <a:effectLst/>
        </p:spPr>
        <p:txBody>
          <a:bodyPr vert="horz" wrap="square" lIns="93331" tIns="46665" rIns="93331" bIns="46665" numCol="1" anchor="b" anchorCtr="0" compatLnSpc="1">
            <a:prstTxWarp prst="textNoShape">
              <a:avLst/>
            </a:prstTxWarp>
          </a:bodyPr>
          <a:lstStyle>
            <a:lvl1pPr algn="r">
              <a:defRPr sz="1200">
                <a:latin typeface="Verdana" panose="020B0604030504040204" pitchFamily="34" charset="0"/>
                <a:ea typeface="Verdana" panose="020B0604030504040204" pitchFamily="34" charset="0"/>
                <a:cs typeface="Verdana" panose="020B0604030504040204" pitchFamily="34" charset="0"/>
              </a:defRPr>
            </a:lvl1pPr>
          </a:lstStyle>
          <a:p>
            <a:fld id="{42492CAD-1083-47D9-AFC5-F7954354FED2}" type="slidenum">
              <a:rPr lang="en-US" altLang="en-US" smtClean="0"/>
              <a:pPr/>
              <a:t>‹#›</a:t>
            </a:fld>
            <a:endParaRPr lang="en-US" altLang="en-US" dirty="0"/>
          </a:p>
        </p:txBody>
      </p:sp>
    </p:spTree>
    <p:extLst>
      <p:ext uri="{BB962C8B-B14F-4D97-AF65-F5344CB8AC3E}">
        <p14:creationId xmlns:p14="http://schemas.microsoft.com/office/powerpoint/2010/main" val="3713739931"/>
      </p:ext>
    </p:extLst>
  </p:cSld>
  <p:clrMap bg1="lt1" tx1="dk1" bg2="lt2" tx2="dk2" accent1="accent1" accent2="accent2" accent3="accent3" accent4="accent4" accent5="accent5" accent6="accent6" hlink="hlink" folHlink="folHlink"/>
  <p:hf hdr="0" ftr="0" dt="0"/>
  <p:notesStyle>
    <a:lvl1pPr algn="l" defTabSz="912813" rtl="0" eaLnBrk="0" fontAlgn="base" hangingPunct="0">
      <a:spcBef>
        <a:spcPts val="0"/>
      </a:spcBef>
      <a:spcAft>
        <a:spcPct val="0"/>
      </a:spcAft>
      <a:defRPr sz="11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5613" algn="l" defTabSz="912813" rtl="0" eaLnBrk="0" fontAlgn="base" hangingPunct="0">
      <a:spcBef>
        <a:spcPts val="0"/>
      </a:spcBef>
      <a:spcAft>
        <a:spcPct val="0"/>
      </a:spcAft>
      <a:defRPr sz="11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2813" algn="l" defTabSz="912813" rtl="0" eaLnBrk="0" fontAlgn="base" hangingPunct="0">
      <a:spcBef>
        <a:spcPts val="0"/>
      </a:spcBef>
      <a:spcAft>
        <a:spcPct val="0"/>
      </a:spcAft>
      <a:defRPr sz="11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0013" algn="l" defTabSz="912813" rtl="0" eaLnBrk="0" fontAlgn="base" hangingPunct="0">
      <a:spcBef>
        <a:spcPts val="0"/>
      </a:spcBef>
      <a:spcAft>
        <a:spcPct val="0"/>
      </a:spcAft>
      <a:defRPr sz="11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7213" algn="l" defTabSz="912813" rtl="0" eaLnBrk="0" fontAlgn="base" hangingPunct="0">
      <a:spcBef>
        <a:spcPts val="0"/>
      </a:spcBef>
      <a:spcAft>
        <a:spcPct val="0"/>
      </a:spcAft>
      <a:defRPr sz="11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85">
              <a:spcBef>
                <a:spcPct val="30000"/>
              </a:spcBef>
              <a:defRPr sz="1300">
                <a:solidFill>
                  <a:schemeClr val="tx1"/>
                </a:solidFill>
                <a:latin typeface="Times New Roman" panose="02020603050405020304" pitchFamily="18" charset="0"/>
              </a:defRPr>
            </a:lvl1pPr>
            <a:lvl2pPr marL="758310" indent="-291658" defTabSz="931685">
              <a:spcBef>
                <a:spcPct val="30000"/>
              </a:spcBef>
              <a:defRPr sz="1300">
                <a:solidFill>
                  <a:schemeClr val="tx1"/>
                </a:solidFill>
                <a:latin typeface="Times New Roman" panose="02020603050405020304" pitchFamily="18" charset="0"/>
              </a:defRPr>
            </a:lvl2pPr>
            <a:lvl3pPr marL="1166630" indent="-233326" defTabSz="931685">
              <a:spcBef>
                <a:spcPct val="30000"/>
              </a:spcBef>
              <a:defRPr sz="1300">
                <a:solidFill>
                  <a:schemeClr val="tx1"/>
                </a:solidFill>
                <a:latin typeface="Times New Roman" panose="02020603050405020304" pitchFamily="18" charset="0"/>
              </a:defRPr>
            </a:lvl3pPr>
            <a:lvl4pPr marL="1633282" indent="-233326" defTabSz="931685">
              <a:spcBef>
                <a:spcPct val="30000"/>
              </a:spcBef>
              <a:defRPr sz="1300">
                <a:solidFill>
                  <a:schemeClr val="tx1"/>
                </a:solidFill>
                <a:latin typeface="Times New Roman" panose="02020603050405020304" pitchFamily="18" charset="0"/>
              </a:defRPr>
            </a:lvl4pPr>
            <a:lvl5pPr marL="2099934" indent="-233326" defTabSz="931685">
              <a:spcBef>
                <a:spcPct val="30000"/>
              </a:spcBef>
              <a:defRPr sz="1300">
                <a:solidFill>
                  <a:schemeClr val="tx1"/>
                </a:solidFill>
                <a:latin typeface="Times New Roman" panose="02020603050405020304" pitchFamily="18" charset="0"/>
              </a:defRPr>
            </a:lvl5pPr>
            <a:lvl6pPr marL="2566586" indent="-233326" defTabSz="931685" eaLnBrk="0" fontAlgn="base" hangingPunct="0">
              <a:spcBef>
                <a:spcPct val="30000"/>
              </a:spcBef>
              <a:spcAft>
                <a:spcPct val="0"/>
              </a:spcAft>
              <a:defRPr sz="1300">
                <a:solidFill>
                  <a:schemeClr val="tx1"/>
                </a:solidFill>
                <a:latin typeface="Times New Roman" panose="02020603050405020304" pitchFamily="18" charset="0"/>
              </a:defRPr>
            </a:lvl6pPr>
            <a:lvl7pPr marL="3033238" indent="-233326" defTabSz="931685" eaLnBrk="0" fontAlgn="base" hangingPunct="0">
              <a:spcBef>
                <a:spcPct val="30000"/>
              </a:spcBef>
              <a:spcAft>
                <a:spcPct val="0"/>
              </a:spcAft>
              <a:defRPr sz="1300">
                <a:solidFill>
                  <a:schemeClr val="tx1"/>
                </a:solidFill>
                <a:latin typeface="Times New Roman" panose="02020603050405020304" pitchFamily="18" charset="0"/>
              </a:defRPr>
            </a:lvl7pPr>
            <a:lvl8pPr marL="3499890" indent="-233326" defTabSz="931685" eaLnBrk="0" fontAlgn="base" hangingPunct="0">
              <a:spcBef>
                <a:spcPct val="30000"/>
              </a:spcBef>
              <a:spcAft>
                <a:spcPct val="0"/>
              </a:spcAft>
              <a:defRPr sz="1300">
                <a:solidFill>
                  <a:schemeClr val="tx1"/>
                </a:solidFill>
                <a:latin typeface="Times New Roman" panose="02020603050405020304" pitchFamily="18" charset="0"/>
              </a:defRPr>
            </a:lvl8pPr>
            <a:lvl9pPr marL="3966542" indent="-233326" defTabSz="931685"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FDCCBB55-E4CF-4EE5-A844-5BA16C33D8D3}" type="slidenum">
              <a:rPr lang="en-US" altLang="en-US"/>
              <a:pPr>
                <a:spcBef>
                  <a:spcPct val="0"/>
                </a:spcBef>
              </a:pPr>
              <a:t>1</a:t>
            </a:fld>
            <a:endParaRPr lang="en-US" alt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994" indent="-174994">
              <a:buSzPct val="200000"/>
              <a:buFont typeface="Verdana" panose="020B0604030504040204" pitchFamily="34" charset="0"/>
              <a:buChar char="♪"/>
            </a:pPr>
            <a:r>
              <a:rPr lang="en-US" dirty="0" smtClean="0"/>
              <a:t>TRAINER </a:t>
            </a:r>
            <a:r>
              <a:rPr lang="en-US" dirty="0"/>
              <a:t>NOTE: </a:t>
            </a:r>
            <a:r>
              <a:rPr lang="en-US" altLang="en-US" dirty="0" smtClean="0"/>
              <a:t>Welcome</a:t>
            </a:r>
            <a:r>
              <a:rPr lang="en-US" altLang="en-US" baseline="0" dirty="0" smtClean="0"/>
              <a:t> participants to the two-day Structured Decision Making</a:t>
            </a:r>
            <a:r>
              <a:rPr lang="en-US" altLang="en-US" baseline="30000" dirty="0" smtClean="0"/>
              <a:t>®</a:t>
            </a:r>
            <a:r>
              <a:rPr lang="en-US" altLang="en-US" baseline="0" dirty="0" smtClean="0"/>
              <a:t> (SDM) Basic Orientation for Version 3.0.  Provide a customized introduction of yourself and share a personal story about your background in assessment and decision making in child welfare services.</a:t>
            </a:r>
          </a:p>
          <a:p>
            <a:endParaRPr lang="en-US" altLang="en-US" baseline="0" dirty="0" smtClean="0"/>
          </a:p>
          <a:p>
            <a:r>
              <a:rPr lang="en-US" altLang="en-US" b="1" baseline="0" dirty="0" smtClean="0"/>
              <a:t>Say: </a:t>
            </a:r>
            <a:r>
              <a:rPr lang="en-US" altLang="en-US" b="0" baseline="0" dirty="0" smtClean="0"/>
              <a:t>Welcome to SDM</a:t>
            </a:r>
            <a:r>
              <a:rPr lang="en-US" altLang="en-US" baseline="30000" dirty="0" smtClean="0"/>
              <a:t>®</a:t>
            </a:r>
            <a:r>
              <a:rPr lang="en-US" altLang="en-US" b="0" baseline="0" dirty="0" smtClean="0"/>
              <a:t> Basic Orientation! We are going to spend the next two days together focused on </a:t>
            </a:r>
            <a:r>
              <a:rPr lang="en-US" kern="1200" dirty="0" smtClean="0">
                <a:solidFill>
                  <a:schemeClr val="tx1"/>
                </a:solidFill>
                <a:effectLst/>
              </a:rPr>
              <a:t>the task of learning the SDM system,</a:t>
            </a:r>
            <a:r>
              <a:rPr lang="en-US" kern="1200" baseline="0" dirty="0" smtClean="0">
                <a:solidFill>
                  <a:schemeClr val="tx1"/>
                </a:solidFill>
                <a:effectLst/>
              </a:rPr>
              <a:t> including its </a:t>
            </a:r>
            <a:r>
              <a:rPr lang="en-US" kern="1200" dirty="0" smtClean="0">
                <a:solidFill>
                  <a:schemeClr val="tx1"/>
                </a:solidFill>
                <a:effectLst/>
              </a:rPr>
              <a:t>assessments, definitions, policies and procedures and associated</a:t>
            </a:r>
            <a:r>
              <a:rPr lang="en-US" kern="1200" baseline="0" dirty="0" smtClean="0">
                <a:solidFill>
                  <a:schemeClr val="tx1"/>
                </a:solidFill>
                <a:effectLst/>
              </a:rPr>
              <a:t> practice strategies to use with families.  Be before we get started, let’s get to know each other a little better and get a sense of your familiarity with the SDM system.</a:t>
            </a:r>
            <a:endParaRPr lang="en-US" altLang="en-US" b="1" dirty="0" smtClean="0"/>
          </a:p>
        </p:txBody>
      </p:sp>
    </p:spTree>
    <p:extLst>
      <p:ext uri="{BB962C8B-B14F-4D97-AF65-F5344CB8AC3E}">
        <p14:creationId xmlns:p14="http://schemas.microsoft.com/office/powerpoint/2010/main" val="594324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81100" y="76200"/>
            <a:ext cx="4646613" cy="3486150"/>
          </a:xfrm>
          <a:ln/>
        </p:spPr>
      </p:sp>
      <p:sp>
        <p:nvSpPr>
          <p:cNvPr id="7782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735" eaLnBrk="0" hangingPunct="0">
              <a:defRPr b="1">
                <a:solidFill>
                  <a:schemeClr val="tx1"/>
                </a:solidFill>
                <a:latin typeface="Arial" charset="0"/>
              </a:defRPr>
            </a:lvl1pPr>
            <a:lvl2pPr marL="758491" indent="-291727" defTabSz="949735" eaLnBrk="0" hangingPunct="0">
              <a:defRPr b="1">
                <a:solidFill>
                  <a:schemeClr val="tx1"/>
                </a:solidFill>
                <a:latin typeface="Arial" charset="0"/>
              </a:defRPr>
            </a:lvl2pPr>
            <a:lvl3pPr marL="1166909" indent="-233381" defTabSz="949735" eaLnBrk="0" hangingPunct="0">
              <a:defRPr b="1">
                <a:solidFill>
                  <a:schemeClr val="tx1"/>
                </a:solidFill>
                <a:latin typeface="Arial" charset="0"/>
              </a:defRPr>
            </a:lvl3pPr>
            <a:lvl4pPr marL="1633672" indent="-233381" defTabSz="949735" eaLnBrk="0" hangingPunct="0">
              <a:defRPr b="1">
                <a:solidFill>
                  <a:schemeClr val="tx1"/>
                </a:solidFill>
                <a:latin typeface="Arial" charset="0"/>
              </a:defRPr>
            </a:lvl4pPr>
            <a:lvl5pPr marL="2100436" indent="-233381" defTabSz="949735" eaLnBrk="0" hangingPunct="0">
              <a:defRPr b="1">
                <a:solidFill>
                  <a:schemeClr val="tx1"/>
                </a:solidFill>
                <a:latin typeface="Arial" charset="0"/>
              </a:defRPr>
            </a:lvl5pPr>
            <a:lvl6pPr marL="2567199" indent="-233381" defTabSz="949735" eaLnBrk="0" fontAlgn="base" hangingPunct="0">
              <a:spcBef>
                <a:spcPct val="0"/>
              </a:spcBef>
              <a:spcAft>
                <a:spcPct val="0"/>
              </a:spcAft>
              <a:defRPr b="1">
                <a:solidFill>
                  <a:schemeClr val="tx1"/>
                </a:solidFill>
                <a:latin typeface="Arial" charset="0"/>
              </a:defRPr>
            </a:lvl6pPr>
            <a:lvl7pPr marL="3033963" indent="-233381" defTabSz="949735" eaLnBrk="0" fontAlgn="base" hangingPunct="0">
              <a:spcBef>
                <a:spcPct val="0"/>
              </a:spcBef>
              <a:spcAft>
                <a:spcPct val="0"/>
              </a:spcAft>
              <a:defRPr b="1">
                <a:solidFill>
                  <a:schemeClr val="tx1"/>
                </a:solidFill>
                <a:latin typeface="Arial" charset="0"/>
              </a:defRPr>
            </a:lvl7pPr>
            <a:lvl8pPr marL="3500727" indent="-233381" defTabSz="949735" eaLnBrk="0" fontAlgn="base" hangingPunct="0">
              <a:spcBef>
                <a:spcPct val="0"/>
              </a:spcBef>
              <a:spcAft>
                <a:spcPct val="0"/>
              </a:spcAft>
              <a:defRPr b="1">
                <a:solidFill>
                  <a:schemeClr val="tx1"/>
                </a:solidFill>
                <a:latin typeface="Arial" charset="0"/>
              </a:defRPr>
            </a:lvl8pPr>
            <a:lvl9pPr marL="3967490" indent="-233381" defTabSz="949735" eaLnBrk="0" fontAlgn="base" hangingPunct="0">
              <a:spcBef>
                <a:spcPct val="0"/>
              </a:spcBef>
              <a:spcAft>
                <a:spcPct val="0"/>
              </a:spcAft>
              <a:defRPr b="1">
                <a:solidFill>
                  <a:schemeClr val="tx1"/>
                </a:solidFill>
                <a:latin typeface="Arial" charset="0"/>
              </a:defRPr>
            </a:lvl9pPr>
          </a:lstStyle>
          <a:p>
            <a:fld id="{459F2222-D171-4972-B62A-FFCE85A4CF86}" type="slidenum">
              <a:rPr lang="en-US" b="0" smtClean="0">
                <a:latin typeface="Verdana" panose="020B0604030504040204" pitchFamily="34" charset="0"/>
              </a:rPr>
              <a:pPr/>
              <a:t>10</a:t>
            </a:fld>
            <a:endParaRPr lang="en-US" b="0" dirty="0" smtClean="0">
              <a:latin typeface="Verdana" panose="020B0604030504040204" pitchFamily="34" charset="0"/>
            </a:endParaRPr>
          </a:p>
        </p:txBody>
      </p:sp>
      <p:sp>
        <p:nvSpPr>
          <p:cNvPr id="77828" name="Notes Placeholder 4"/>
          <p:cNvSpPr>
            <a:spLocks noGrp="1"/>
          </p:cNvSpPr>
          <p:nvPr>
            <p:ph type="body" sz="quarter" idx="10"/>
          </p:nvPr>
        </p:nvSpPr>
        <p:spPr>
          <a:xfrm>
            <a:off x="142555" y="3563620"/>
            <a:ext cx="6725291" cy="418338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smtClean="0"/>
              <a:t>Say:</a:t>
            </a:r>
            <a:r>
              <a:rPr lang="en-US" b="1" baseline="0" dirty="0" smtClean="0"/>
              <a:t> </a:t>
            </a:r>
            <a:r>
              <a:rPr lang="en-US" b="0" baseline="0" dirty="0" smtClean="0"/>
              <a:t>The </a:t>
            </a:r>
            <a:r>
              <a:rPr lang="en-US" dirty="0" smtClean="0"/>
              <a:t>S</a:t>
            </a:r>
            <a:r>
              <a:rPr lang="en-US" baseline="0" dirty="0" smtClean="0"/>
              <a:t>DM system</a:t>
            </a:r>
            <a:r>
              <a:rPr lang="en-US" dirty="0" smtClean="0"/>
              <a:t> is a model developed by CRC that consists of a comprehensive set of assessment tools that guide each critical decision in the life of a</a:t>
            </a:r>
            <a:r>
              <a:rPr lang="en-US" baseline="0" dirty="0" smtClean="0"/>
              <a:t> child welfare</a:t>
            </a:r>
            <a:r>
              <a:rPr lang="en-US" dirty="0" smtClean="0"/>
              <a:t> case. We are talking about the major decisions like whether the case should be screened in or not; whether the child can be considered safe or if removal is necessary; what should go into a case plan; how long a case should remain open,</a:t>
            </a:r>
            <a:r>
              <a:rPr lang="en-US" baseline="0" dirty="0" smtClean="0"/>
              <a:t> and so on.</a:t>
            </a:r>
            <a:endParaRPr lang="en-US" dirty="0" smtClean="0"/>
          </a:p>
          <a:p>
            <a:endParaRPr lang="en-US" dirty="0" smtClean="0"/>
          </a:p>
          <a:p>
            <a:r>
              <a:rPr lang="en-US" dirty="0" smtClean="0"/>
              <a:t>Different assessment tools are used at different points in the child welfare system because the issues are different at each point. For example, at the intake stage, you aren’t going to be developing a case plan, so you don’t need to be asking a lot of detailed questions about different areas of family functioning.</a:t>
            </a:r>
          </a:p>
          <a:p>
            <a:endParaRPr lang="en-US" dirty="0" smtClean="0"/>
          </a:p>
          <a:p>
            <a:r>
              <a:rPr lang="en-US" dirty="0" smtClean="0"/>
              <a:t>The “structured” part of “Structured Decision Making” comes from the idea that assessment results should lead to a presumptive decision. And the SDM system does this by building decision protocols (guidelines) into most of its assessment tools. As we’ll see, the assessments don’t just ask a bunch of questions and then say “well, what do you think you should do?” Instead, the answer to each question leads logically to a next question and then ultimately to a concrete decision.</a:t>
            </a:r>
          </a:p>
          <a:p>
            <a:endParaRPr lang="en-US" dirty="0" smtClean="0"/>
          </a:p>
          <a:p>
            <a:r>
              <a:rPr lang="en-US" dirty="0" smtClean="0"/>
              <a:t>The SDM model uses some assessment tools that have been developed purely through research, and others that have been developed using a consensus-building process with staff from different child welfare agencies.  But regardless of how they were developed, all SDM tools have been subject to formal testing or evaluation.</a:t>
            </a:r>
            <a:r>
              <a:rPr lang="en-US" baseline="0" dirty="0" smtClean="0"/>
              <a:t>  California counties have been using the SDM system since the late 1990s and as a result, the tools used have a robust research foundation.</a:t>
            </a:r>
          </a:p>
          <a:p>
            <a:endParaRPr lang="en-US" dirty="0" smtClean="0"/>
          </a:p>
          <a:p>
            <a:r>
              <a:rPr lang="en-GB" dirty="0" smtClean="0"/>
              <a:t>The goals of the SDM model are simple: 1) to reduce subsequent harm to children, and 2) to facilitate timely and expeditious achievement of permanency, including reunification whenever it is safe to do so.  When we talk about “permanency” in SDM, we mean a stable, long-term living arrangement for a child.  Ideally, this means that the child can safety return to his/her home and remain there until adulthood.  In other cases, it may be necessary to create a stable living arrangement for the child that does not involve the removal family. Both of these outcomes would be considered “permanency” so long as these arrangements are considered stable and long-term.</a:t>
            </a:r>
            <a:endParaRPr lang="en-US" dirty="0" smtClean="0"/>
          </a:p>
          <a:p>
            <a:r>
              <a:rPr lang="en-GB" dirty="0" smtClean="0"/>
              <a:t> </a:t>
            </a:r>
            <a:endParaRPr lang="en-US" dirty="0" smtClean="0"/>
          </a:p>
          <a:p>
            <a:r>
              <a:rPr lang="en-GB" dirty="0" smtClean="0"/>
              <a:t>To accomplish these goals, the SDM system has some core objectives:</a:t>
            </a:r>
            <a:endParaRPr lang="en-US" dirty="0" smtClean="0"/>
          </a:p>
          <a:p>
            <a:r>
              <a:rPr lang="en-GB" dirty="0" smtClean="0"/>
              <a:t> </a:t>
            </a:r>
            <a:endParaRPr lang="en-US" dirty="0" smtClean="0"/>
          </a:p>
          <a:p>
            <a:r>
              <a:rPr lang="en-GB" dirty="0" smtClean="0"/>
              <a:t>First is the notion of “decision points” – there is much research that has been done in the social sciences about decision theory, which supports that decision making in highly complex situations and circumstances can benefit when the complexity is broken down into component parts and approached more methodically. The SDM system looks at the critical decision points in the life of a family’s involvement with the child welfare system and has a tool that is relevant to each.</a:t>
            </a:r>
            <a:endParaRPr lang="en-US" dirty="0" smtClean="0"/>
          </a:p>
          <a:p>
            <a:r>
              <a:rPr lang="en-GB" dirty="0" smtClean="0"/>
              <a:t> </a:t>
            </a:r>
            <a:endParaRPr lang="en-US" dirty="0" smtClean="0"/>
          </a:p>
          <a:p>
            <a:r>
              <a:rPr lang="en-GB" dirty="0" smtClean="0"/>
              <a:t>Second, SDM assessments help us to be more consistent (or reliable) in how we make decisions.</a:t>
            </a:r>
            <a:endParaRPr lang="en-US" dirty="0" smtClean="0"/>
          </a:p>
          <a:p>
            <a:r>
              <a:rPr lang="en-GB" dirty="0" smtClean="0"/>
              <a:t> </a:t>
            </a:r>
            <a:endParaRPr lang="en-US" dirty="0" smtClean="0"/>
          </a:p>
          <a:p>
            <a:r>
              <a:rPr lang="en-GB" dirty="0" smtClean="0"/>
              <a:t>Third, SDM assessments will help to support greater accuracy (or validity) in decision making, particularly related to identifying which families are more likely to experience harm in the future.</a:t>
            </a:r>
            <a:endParaRPr lang="en-US" dirty="0" smtClean="0"/>
          </a:p>
          <a:p>
            <a:r>
              <a:rPr lang="en-GB" dirty="0" smtClean="0"/>
              <a:t> </a:t>
            </a:r>
            <a:endParaRPr lang="en-US" dirty="0" smtClean="0"/>
          </a:p>
          <a:p>
            <a:r>
              <a:rPr lang="en-GB" dirty="0" smtClean="0"/>
              <a:t>Lastly, the very same data that are important to know about individual families, are the same data that, in the aggregate, are very useful to managers and administrators in making decisions about policy and practice needs. This can include information necessary to evaluate workload and staffing issues as well as gaps in resources for both staff and families.</a:t>
            </a:r>
          </a:p>
          <a:p>
            <a:endParaRPr lang="en-US" dirty="0" smtClean="0"/>
          </a:p>
          <a:p>
            <a:r>
              <a:rPr lang="en-GB" dirty="0" smtClean="0"/>
              <a:t>Finally, there are four key characteristics of the SDM system that are important to keep in the back of your mind as we go through the tools. The SDM model</a:t>
            </a:r>
            <a:r>
              <a:rPr lang="en-GB" baseline="0" dirty="0" smtClean="0"/>
              <a:t> </a:t>
            </a:r>
            <a:r>
              <a:rPr lang="en-GB" dirty="0" smtClean="0"/>
              <a:t>is based on the principles of reliability (the extent to which we would all come to similar recommendations when presented with the same information), validity (assessment results have a demonstrated relationship to defined outcomes), equity (use of the tools does not cause or exacerbate racial bias), and finally, utility (easy to use, clear criteria, contain only information necessary at each decision point). </a:t>
            </a:r>
            <a:endParaRPr lang="en-US" dirty="0" smtClean="0"/>
          </a:p>
        </p:txBody>
      </p:sp>
    </p:spTree>
    <p:extLst>
      <p:ext uri="{BB962C8B-B14F-4D97-AF65-F5344CB8AC3E}">
        <p14:creationId xmlns:p14="http://schemas.microsoft.com/office/powerpoint/2010/main" val="502783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49735" eaLnBrk="0" hangingPunct="0">
              <a:defRPr b="1">
                <a:solidFill>
                  <a:schemeClr val="tx1"/>
                </a:solidFill>
                <a:latin typeface="Arial" charset="0"/>
              </a:defRPr>
            </a:lvl1pPr>
            <a:lvl2pPr marL="758491" indent="-291727" defTabSz="949735" eaLnBrk="0" hangingPunct="0">
              <a:defRPr b="1">
                <a:solidFill>
                  <a:schemeClr val="tx1"/>
                </a:solidFill>
                <a:latin typeface="Arial" charset="0"/>
              </a:defRPr>
            </a:lvl2pPr>
            <a:lvl3pPr marL="1166909" indent="-233381" defTabSz="949735" eaLnBrk="0" hangingPunct="0">
              <a:defRPr b="1">
                <a:solidFill>
                  <a:schemeClr val="tx1"/>
                </a:solidFill>
                <a:latin typeface="Arial" charset="0"/>
              </a:defRPr>
            </a:lvl3pPr>
            <a:lvl4pPr marL="1633672" indent="-233381" defTabSz="949735" eaLnBrk="0" hangingPunct="0">
              <a:defRPr b="1">
                <a:solidFill>
                  <a:schemeClr val="tx1"/>
                </a:solidFill>
                <a:latin typeface="Arial" charset="0"/>
              </a:defRPr>
            </a:lvl4pPr>
            <a:lvl5pPr marL="2100436" indent="-233381" defTabSz="949735" eaLnBrk="0" hangingPunct="0">
              <a:defRPr b="1">
                <a:solidFill>
                  <a:schemeClr val="tx1"/>
                </a:solidFill>
                <a:latin typeface="Arial" charset="0"/>
              </a:defRPr>
            </a:lvl5pPr>
            <a:lvl6pPr marL="2567199" indent="-233381" defTabSz="949735" eaLnBrk="0" fontAlgn="base" hangingPunct="0">
              <a:spcBef>
                <a:spcPct val="0"/>
              </a:spcBef>
              <a:spcAft>
                <a:spcPct val="0"/>
              </a:spcAft>
              <a:defRPr b="1">
                <a:solidFill>
                  <a:schemeClr val="tx1"/>
                </a:solidFill>
                <a:latin typeface="Arial" charset="0"/>
              </a:defRPr>
            </a:lvl6pPr>
            <a:lvl7pPr marL="3033963" indent="-233381" defTabSz="949735" eaLnBrk="0" fontAlgn="base" hangingPunct="0">
              <a:spcBef>
                <a:spcPct val="0"/>
              </a:spcBef>
              <a:spcAft>
                <a:spcPct val="0"/>
              </a:spcAft>
              <a:defRPr b="1">
                <a:solidFill>
                  <a:schemeClr val="tx1"/>
                </a:solidFill>
                <a:latin typeface="Arial" charset="0"/>
              </a:defRPr>
            </a:lvl7pPr>
            <a:lvl8pPr marL="3500727" indent="-233381" defTabSz="949735" eaLnBrk="0" fontAlgn="base" hangingPunct="0">
              <a:spcBef>
                <a:spcPct val="0"/>
              </a:spcBef>
              <a:spcAft>
                <a:spcPct val="0"/>
              </a:spcAft>
              <a:defRPr b="1">
                <a:solidFill>
                  <a:schemeClr val="tx1"/>
                </a:solidFill>
                <a:latin typeface="Arial" charset="0"/>
              </a:defRPr>
            </a:lvl8pPr>
            <a:lvl9pPr marL="3967490" indent="-233381" defTabSz="949735" eaLnBrk="0" fontAlgn="base" hangingPunct="0">
              <a:spcBef>
                <a:spcPct val="0"/>
              </a:spcBef>
              <a:spcAft>
                <a:spcPct val="0"/>
              </a:spcAft>
              <a:defRPr b="1">
                <a:solidFill>
                  <a:schemeClr val="tx1"/>
                </a:solidFill>
                <a:latin typeface="Arial" charset="0"/>
              </a:defRPr>
            </a:lvl9pPr>
          </a:lstStyle>
          <a:p>
            <a:fld id="{459F2222-D171-4972-B62A-FFCE85A4CF86}" type="slidenum">
              <a:rPr lang="en-US" b="0" smtClean="0">
                <a:latin typeface="Verdana" panose="020B0604030504040204" pitchFamily="34" charset="0"/>
              </a:rPr>
              <a:pPr/>
              <a:t>11</a:t>
            </a:fld>
            <a:endParaRPr lang="en-US" b="0" dirty="0" smtClean="0">
              <a:latin typeface="Verdana" panose="020B0604030504040204" pitchFamily="34" charset="0"/>
            </a:endParaRPr>
          </a:p>
        </p:txBody>
      </p:sp>
      <p:sp>
        <p:nvSpPr>
          <p:cNvPr id="77828" name="Notes Placeholder 4"/>
          <p:cNvSpPr>
            <a:spLocks noGrp="1"/>
          </p:cNvSpPr>
          <p:nvPr>
            <p:ph type="body"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dirty="0" smtClean="0"/>
              <a:t>Say:</a:t>
            </a:r>
            <a:r>
              <a:rPr lang="en-US" b="1" baseline="0" dirty="0" smtClean="0"/>
              <a:t> </a:t>
            </a:r>
            <a:r>
              <a:rPr lang="en-US" b="0" baseline="0" dirty="0" smtClean="0"/>
              <a:t>More specifically, the SDM system uses research associations on a set of key child future outcomes.  The Child and Family Service Reviews (CFSR) has several specific indicators addressing overall goals. The SDM model does not address every single CFSR indicator, but does address many of them.  In particular, the SDM model is designed to, and in many instances has evidence that it does:</a:t>
            </a:r>
          </a:p>
          <a:p>
            <a:endParaRPr lang="en-US" b="0" baseline="0" dirty="0" smtClean="0"/>
          </a:p>
          <a:p>
            <a:pPr marL="466652" indent="-233326">
              <a:buFont typeface="Verdana" panose="020B0604030504040204" pitchFamily="34" charset="0"/>
              <a:buChar char="•"/>
            </a:pPr>
            <a:r>
              <a:rPr lang="en-US" b="0" baseline="0" dirty="0" smtClean="0"/>
              <a:t>Reduce future referrals and substantiations</a:t>
            </a:r>
          </a:p>
          <a:p>
            <a:pPr marL="466652" indent="-233326">
              <a:buFont typeface="Verdana" panose="020B0604030504040204" pitchFamily="34" charset="0"/>
              <a:buChar char="•"/>
            </a:pPr>
            <a:r>
              <a:rPr lang="en-US" b="0" baseline="0" dirty="0" smtClean="0"/>
              <a:t>Reduce severity of future harm</a:t>
            </a:r>
          </a:p>
          <a:p>
            <a:pPr marL="466652" indent="-233326">
              <a:buFont typeface="Verdana" panose="020B0604030504040204" pitchFamily="34" charset="0"/>
              <a:buChar char="•"/>
            </a:pPr>
            <a:r>
              <a:rPr lang="en-US" b="0" baseline="0" dirty="0" smtClean="0"/>
              <a:t>Reduce future foster placements</a:t>
            </a:r>
          </a:p>
          <a:p>
            <a:pPr marL="466652" indent="-233326">
              <a:buFont typeface="Verdana" panose="020B0604030504040204" pitchFamily="34" charset="0"/>
              <a:buChar char="•"/>
            </a:pPr>
            <a:r>
              <a:rPr lang="en-US" b="0" baseline="0" dirty="0" smtClean="0"/>
              <a:t>Reduce time to permanency</a:t>
            </a:r>
          </a:p>
          <a:p>
            <a:pPr marL="174994" indent="-174994">
              <a:buFont typeface="Arial" panose="020B0604020202020204" pitchFamily="34" charset="0"/>
              <a:buChar char="•"/>
            </a:pPr>
            <a:endParaRPr lang="en-US" b="0" baseline="0" dirty="0" smtClean="0"/>
          </a:p>
          <a:p>
            <a:r>
              <a:rPr lang="en-US" b="0" baseline="0" dirty="0" smtClean="0"/>
              <a:t>Many programs are designed to achieve these same goals, and the SDM model alone does not guarantee success. What makes the SDM model unique is the way it contributes to meeting these goals.  The SDM model helps improve assessments by increasing consistency and accuracy.  Good assessments, however, have no value unless the results directly affect practice.  In the SDM model, assessment results lead to presumptive case actions that are designed to increase the effectiveness and efficiency of available resources. Finally, because every assessment completed by a worker contributes to a pool of aggregate data, managers and administrators are given information they need to make good policy, budgetary, and other decisions.</a:t>
            </a:r>
          </a:p>
        </p:txBody>
      </p:sp>
    </p:spTree>
    <p:extLst>
      <p:ext uri="{BB962C8B-B14F-4D97-AF65-F5344CB8AC3E}">
        <p14:creationId xmlns:p14="http://schemas.microsoft.com/office/powerpoint/2010/main" val="393194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a:ln/>
        </p:spPr>
      </p:sp>
      <p:sp>
        <p:nvSpPr>
          <p:cNvPr id="11673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475659">
              <a:defRPr/>
            </a:pPr>
            <a:r>
              <a:rPr lang="en-US" b="1" dirty="0" smtClean="0">
                <a:latin typeface="Verdana" charset="0"/>
                <a:ea typeface="MS PGothic" charset="0"/>
              </a:rPr>
              <a:t>Say:</a:t>
            </a:r>
            <a:r>
              <a:rPr lang="en-US" b="1" baseline="0" dirty="0" smtClean="0">
                <a:latin typeface="Verdana" charset="0"/>
                <a:ea typeface="MS PGothic" charset="0"/>
              </a:rPr>
              <a:t> </a:t>
            </a:r>
            <a:r>
              <a:rPr lang="en-US" baseline="0" dirty="0" smtClean="0">
                <a:latin typeface="Verdana" charset="0"/>
                <a:ea typeface="MS PGothic" charset="0"/>
              </a:rPr>
              <a:t>Daniel</a:t>
            </a:r>
            <a:r>
              <a:rPr lang="en-US" dirty="0" smtClean="0">
                <a:latin typeface="Verdana" charset="0"/>
                <a:ea typeface="MS PGothic" charset="0"/>
              </a:rPr>
              <a:t> </a:t>
            </a:r>
            <a:r>
              <a:rPr lang="en-AU" dirty="0" err="1" smtClean="0">
                <a:latin typeface="Verdana" charset="0"/>
                <a:ea typeface="MS PGothic" charset="0"/>
              </a:rPr>
              <a:t>Kahneman</a:t>
            </a:r>
            <a:r>
              <a:rPr lang="en-US" dirty="0" smtClean="0">
                <a:latin typeface="Verdana" charset="0"/>
                <a:ea typeface="MS PGothic" charset="0"/>
              </a:rPr>
              <a:t>—who spent his career studying decision making and won a Nobel Prize for it—reached the conclusion that complex</a:t>
            </a:r>
            <a:r>
              <a:rPr lang="en-US" baseline="0" dirty="0" smtClean="0">
                <a:latin typeface="Verdana" charset="0"/>
                <a:ea typeface="MS PGothic" charset="0"/>
              </a:rPr>
              <a:t> decisions are best guided by structured frameworks</a:t>
            </a:r>
            <a:r>
              <a:rPr lang="en-US" dirty="0" smtClean="0">
                <a:latin typeface="Verdana" charset="0"/>
                <a:ea typeface="MS PGothic" charset="0"/>
              </a:rPr>
              <a:t>.</a:t>
            </a:r>
          </a:p>
          <a:p>
            <a:pPr defTabSz="475659">
              <a:defRPr/>
            </a:pPr>
            <a:endParaRPr lang="en-US" dirty="0" smtClean="0">
              <a:latin typeface="Verdana" charset="0"/>
              <a:ea typeface="MS PGothic" charset="0"/>
            </a:endParaRPr>
          </a:p>
          <a:p>
            <a:pPr defTabSz="475659">
              <a:spcBef>
                <a:spcPct val="30000"/>
              </a:spcBef>
              <a:defRPr/>
            </a:pPr>
            <a:r>
              <a:rPr lang="en-US" altLang="ja-JP" dirty="0" smtClean="0">
                <a:latin typeface="Verdana" charset="0"/>
                <a:ea typeface="MS PGothic" charset="0"/>
              </a:rPr>
              <a:t>Kahneman found that “final decisions should be left to formulas, especially in low-validity environments” (Thinking, Fast and Slow, </a:t>
            </a:r>
            <a:r>
              <a:rPr lang="en-US" dirty="0" smtClean="0">
                <a:latin typeface="Verdana" charset="0"/>
                <a:ea typeface="MS PGothic" charset="0"/>
              </a:rPr>
              <a:t>p. 225). The SDM</a:t>
            </a:r>
            <a:r>
              <a:rPr lang="en-US" baseline="0" dirty="0" smtClean="0">
                <a:latin typeface="Verdana" charset="0"/>
                <a:ea typeface="MS PGothic" charset="0"/>
              </a:rPr>
              <a:t> assessments help you to “go slow so you can go fast” in the field.</a:t>
            </a:r>
            <a:endParaRPr lang="en-US" dirty="0" smtClean="0">
              <a:latin typeface="Verdana" charset="0"/>
              <a:ea typeface="MS PGothic" charset="0"/>
            </a:endParaRPr>
          </a:p>
          <a:p>
            <a:pPr defTabSz="475659">
              <a:defRPr/>
            </a:pPr>
            <a:endParaRPr lang="en-US" dirty="0" smtClean="0">
              <a:latin typeface="Verdana" charset="0"/>
              <a:ea typeface="MS PGothic" charset="0"/>
            </a:endParaRPr>
          </a:p>
          <a:p>
            <a:pPr defTabSz="475659">
              <a:defRPr/>
            </a:pPr>
            <a:r>
              <a:rPr lang="en-US" dirty="0" smtClean="0">
                <a:latin typeface="Verdana" charset="0"/>
                <a:ea typeface="MS PGothic" charset="0"/>
              </a:rPr>
              <a:t>In</a:t>
            </a:r>
            <a:r>
              <a:rPr lang="en-US" baseline="0" dirty="0" smtClean="0">
                <a:latin typeface="Verdana" charset="0"/>
                <a:ea typeface="MS PGothic" charset="0"/>
              </a:rPr>
              <a:t> his book, “Thinking, Fast and Slow,” Kahneman talks about the two ways in which we think and process information. </a:t>
            </a:r>
          </a:p>
          <a:p>
            <a:pPr defTabSz="475659">
              <a:defRPr/>
            </a:pPr>
            <a:endParaRPr lang="en-US" baseline="0" dirty="0" smtClean="0">
              <a:latin typeface="Verdana" charset="0"/>
              <a:ea typeface="MS PGothic" charset="0"/>
            </a:endParaRPr>
          </a:p>
          <a:p>
            <a:pPr defTabSz="475659">
              <a:defRPr/>
            </a:pPr>
            <a:r>
              <a:rPr lang="en-US" baseline="0" dirty="0" smtClean="0">
                <a:latin typeface="Verdana" charset="0"/>
                <a:ea typeface="MS PGothic" charset="0"/>
              </a:rPr>
              <a:t>System 1, or intuitive thinking, occurs in the blink of an eye and makes rapid use of all of the human nervous system’s resources to make quick, effortless, and automatic decisions needed for survival. </a:t>
            </a:r>
          </a:p>
          <a:p>
            <a:pPr defTabSz="475659">
              <a:defRPr/>
            </a:pPr>
            <a:endParaRPr lang="en-US" baseline="0" dirty="0" smtClean="0">
              <a:latin typeface="Verdana" charset="0"/>
              <a:ea typeface="MS PGothic" charset="0"/>
            </a:endParaRPr>
          </a:p>
          <a:p>
            <a:pPr defTabSz="475659">
              <a:defRPr/>
            </a:pPr>
            <a:r>
              <a:rPr lang="en-US" baseline="0" dirty="0" smtClean="0">
                <a:latin typeface="Verdana" charset="0"/>
                <a:ea typeface="MS PGothic" charset="0"/>
              </a:rPr>
              <a:t>System 2, or analytic thinking, is a slower process in which more complex decisions or problem solving occurs.  It requires a more deliberate process and takes longer.</a:t>
            </a:r>
          </a:p>
          <a:p>
            <a:pPr defTabSz="475659">
              <a:defRPr/>
            </a:pPr>
            <a:endParaRPr lang="en-US" baseline="0" dirty="0" smtClean="0">
              <a:latin typeface="Verdana" charset="0"/>
              <a:ea typeface="MS PGothic" charset="0"/>
            </a:endParaRPr>
          </a:p>
          <a:p>
            <a:pPr defTabSz="475659">
              <a:defRPr/>
            </a:pPr>
            <a:r>
              <a:rPr lang="en-US" baseline="0" dirty="0" smtClean="0">
                <a:latin typeface="Verdana" charset="0"/>
                <a:ea typeface="MS PGothic" charset="0"/>
              </a:rPr>
              <a:t>When we think about the high stakes of fast-paced child protection investigation work, we can all recognize how System 1 thinking serves us pretty well in conducting assessments and making decisions quickly.  The trouble is that System 1 thinking—our intuitive process—does not notice when it is wrong! Structured assessment instruments allow us to combine these two types of thinking to access the benefits of both.</a:t>
            </a:r>
          </a:p>
          <a:p>
            <a:endParaRPr lang="en-US" dirty="0" smtClean="0"/>
          </a:p>
        </p:txBody>
      </p:sp>
      <p:sp>
        <p:nvSpPr>
          <p:cNvPr id="11673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534" eaLnBrk="0" hangingPunct="0">
              <a:defRPr sz="2300">
                <a:solidFill>
                  <a:schemeClr val="tx1"/>
                </a:solidFill>
                <a:latin typeface="Tahoma" charset="0"/>
                <a:ea typeface="ＭＳ Ｐゴシック" charset="0"/>
                <a:cs typeface="ＭＳ Ｐゴシック" charset="0"/>
              </a:defRPr>
            </a:lvl1pPr>
            <a:lvl2pPr marL="748906" indent="-288040" defTabSz="950534" eaLnBrk="0" hangingPunct="0">
              <a:defRPr sz="2300">
                <a:solidFill>
                  <a:schemeClr val="tx1"/>
                </a:solidFill>
                <a:latin typeface="Tahoma" charset="0"/>
                <a:ea typeface="ＭＳ Ｐゴシック" charset="0"/>
              </a:defRPr>
            </a:lvl2pPr>
            <a:lvl3pPr marL="1152164" indent="-230434" defTabSz="950534" eaLnBrk="0" hangingPunct="0">
              <a:defRPr sz="2300">
                <a:solidFill>
                  <a:schemeClr val="tx1"/>
                </a:solidFill>
                <a:latin typeface="Tahoma" charset="0"/>
                <a:ea typeface="ＭＳ Ｐゴシック" charset="0"/>
              </a:defRPr>
            </a:lvl3pPr>
            <a:lvl4pPr marL="1613029" indent="-230434" defTabSz="950534" eaLnBrk="0" hangingPunct="0">
              <a:defRPr sz="2300">
                <a:solidFill>
                  <a:schemeClr val="tx1"/>
                </a:solidFill>
                <a:latin typeface="Tahoma" charset="0"/>
                <a:ea typeface="ＭＳ Ｐゴシック" charset="0"/>
              </a:defRPr>
            </a:lvl4pPr>
            <a:lvl5pPr marL="2073894" indent="-230434" defTabSz="950534" eaLnBrk="0" hangingPunct="0">
              <a:defRPr sz="2300">
                <a:solidFill>
                  <a:schemeClr val="tx1"/>
                </a:solidFill>
                <a:latin typeface="Tahoma" charset="0"/>
                <a:ea typeface="ＭＳ Ｐゴシック" charset="0"/>
              </a:defRPr>
            </a:lvl5pPr>
            <a:lvl6pPr marL="2534759" indent="-230434" defTabSz="950534" eaLnBrk="0" fontAlgn="base" hangingPunct="0">
              <a:spcBef>
                <a:spcPct val="0"/>
              </a:spcBef>
              <a:spcAft>
                <a:spcPct val="0"/>
              </a:spcAft>
              <a:defRPr sz="2300">
                <a:solidFill>
                  <a:schemeClr val="tx1"/>
                </a:solidFill>
                <a:latin typeface="Tahoma" charset="0"/>
                <a:ea typeface="ＭＳ Ｐゴシック" charset="0"/>
              </a:defRPr>
            </a:lvl6pPr>
            <a:lvl7pPr marL="2995625" indent="-230434" defTabSz="950534" eaLnBrk="0" fontAlgn="base" hangingPunct="0">
              <a:spcBef>
                <a:spcPct val="0"/>
              </a:spcBef>
              <a:spcAft>
                <a:spcPct val="0"/>
              </a:spcAft>
              <a:defRPr sz="2300">
                <a:solidFill>
                  <a:schemeClr val="tx1"/>
                </a:solidFill>
                <a:latin typeface="Tahoma" charset="0"/>
                <a:ea typeface="ＭＳ Ｐゴシック" charset="0"/>
              </a:defRPr>
            </a:lvl7pPr>
            <a:lvl8pPr marL="3456491" indent="-230434" defTabSz="950534" eaLnBrk="0" fontAlgn="base" hangingPunct="0">
              <a:spcBef>
                <a:spcPct val="0"/>
              </a:spcBef>
              <a:spcAft>
                <a:spcPct val="0"/>
              </a:spcAft>
              <a:defRPr sz="2300">
                <a:solidFill>
                  <a:schemeClr val="tx1"/>
                </a:solidFill>
                <a:latin typeface="Tahoma" charset="0"/>
                <a:ea typeface="ＭＳ Ｐゴシック" charset="0"/>
              </a:defRPr>
            </a:lvl8pPr>
            <a:lvl9pPr marL="3917356" indent="-230434" defTabSz="950534" eaLnBrk="0" fontAlgn="base" hangingPunct="0">
              <a:spcBef>
                <a:spcPct val="0"/>
              </a:spcBef>
              <a:spcAft>
                <a:spcPct val="0"/>
              </a:spcAft>
              <a:defRPr sz="2300">
                <a:solidFill>
                  <a:schemeClr val="tx1"/>
                </a:solidFill>
                <a:latin typeface="Tahoma" charset="0"/>
                <a:ea typeface="ＭＳ Ｐゴシック" charset="0"/>
              </a:defRPr>
            </a:lvl9pPr>
          </a:lstStyle>
          <a:p>
            <a:pPr eaLnBrk="1" hangingPunct="1"/>
            <a:fld id="{9787F112-A7E6-274C-9602-E48ED37F225D}" type="slidenum">
              <a:rPr lang="en-US" sz="1200">
                <a:latin typeface="Verdana" panose="020B0604030504040204" pitchFamily="34" charset="0"/>
                <a:ea typeface="Verdana" panose="020B0604030504040204" pitchFamily="34" charset="0"/>
                <a:cs typeface="Verdana" panose="020B0604030504040204" pitchFamily="34" charset="0"/>
              </a:rPr>
              <a:pPr eaLnBrk="1" hangingPunct="1"/>
              <a:t>12</a:t>
            </a:fld>
            <a:endParaRPr lang="en-US" sz="13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18898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1317">
              <a:defRPr/>
            </a:pPr>
            <a:r>
              <a:rPr lang="en-US" dirty="0" smtClean="0">
                <a:latin typeface="Verdana" panose="020B0604030504040204" pitchFamily="34" charset="0"/>
                <a:ea typeface="Verdana" panose="020B0604030504040204" pitchFamily="34" charset="0"/>
                <a:cs typeface="Verdana" panose="020B0604030504040204" pitchFamily="34" charset="0"/>
              </a:rPr>
              <a:t>The SDM system promotes these goals</a:t>
            </a:r>
            <a:r>
              <a:rPr lang="en-US" baseline="0" dirty="0" smtClean="0">
                <a:latin typeface="Verdana" panose="020B0604030504040204" pitchFamily="34" charset="0"/>
                <a:ea typeface="Verdana" panose="020B0604030504040204" pitchFamily="34" charset="0"/>
                <a:cs typeface="Verdana" panose="020B0604030504040204" pitchFamily="34" charset="0"/>
              </a:rPr>
              <a:t> by encouraging structured decision making around key decisions in the lifespan of a case.</a:t>
            </a:r>
            <a:endParaRPr lang="en-US" dirty="0" smtClean="0">
              <a:latin typeface="Verdana" panose="020B0604030504040204" pitchFamily="34" charset="0"/>
              <a:ea typeface="Verdana" panose="020B0604030504040204" pitchFamily="34" charset="0"/>
              <a:cs typeface="Verdana" panose="020B0604030504040204" pitchFamily="34" charset="0"/>
            </a:endParaRPr>
          </a:p>
        </p:txBody>
      </p:sp>
      <p:sp>
        <p:nvSpPr>
          <p:cNvPr id="2970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67990" algn="l"/>
                <a:tab pos="1535980" algn="l"/>
                <a:tab pos="2305623" algn="l"/>
                <a:tab pos="3073613" algn="l"/>
              </a:tabLst>
              <a:defRPr sz="2400">
                <a:solidFill>
                  <a:schemeClr val="bg1"/>
                </a:solidFill>
                <a:latin typeface="Times New Roman" panose="02020603050405020304" pitchFamily="18" charset="0"/>
                <a:cs typeface="Lucida Sans Unicode" panose="020B0602030504020204" pitchFamily="34" charset="0"/>
              </a:defRPr>
            </a:lvl1pPr>
            <a:lvl2pPr>
              <a:tabLst>
                <a:tab pos="767990" algn="l"/>
                <a:tab pos="1535980" algn="l"/>
                <a:tab pos="2305623" algn="l"/>
                <a:tab pos="3073613" algn="l"/>
              </a:tabLst>
              <a:defRPr sz="2400">
                <a:solidFill>
                  <a:schemeClr val="bg1"/>
                </a:solidFill>
                <a:latin typeface="Times New Roman" panose="02020603050405020304" pitchFamily="18" charset="0"/>
                <a:cs typeface="Lucida Sans Unicode" panose="020B0602030504020204" pitchFamily="34" charset="0"/>
              </a:defRPr>
            </a:lvl2pPr>
            <a:lvl3pPr>
              <a:tabLst>
                <a:tab pos="767990" algn="l"/>
                <a:tab pos="1535980" algn="l"/>
                <a:tab pos="2305623" algn="l"/>
                <a:tab pos="3073613" algn="l"/>
              </a:tabLst>
              <a:defRPr sz="2400">
                <a:solidFill>
                  <a:schemeClr val="bg1"/>
                </a:solidFill>
                <a:latin typeface="Times New Roman" panose="02020603050405020304" pitchFamily="18" charset="0"/>
                <a:cs typeface="Lucida Sans Unicode" panose="020B0602030504020204" pitchFamily="34" charset="0"/>
              </a:defRPr>
            </a:lvl3pPr>
            <a:lvl4pPr>
              <a:tabLst>
                <a:tab pos="767990" algn="l"/>
                <a:tab pos="1535980" algn="l"/>
                <a:tab pos="2305623" algn="l"/>
                <a:tab pos="3073613" algn="l"/>
              </a:tabLst>
              <a:defRPr sz="2400">
                <a:solidFill>
                  <a:schemeClr val="bg1"/>
                </a:solidFill>
                <a:latin typeface="Times New Roman" panose="02020603050405020304" pitchFamily="18" charset="0"/>
                <a:cs typeface="Lucida Sans Unicode" panose="020B0602030504020204" pitchFamily="34" charset="0"/>
              </a:defRPr>
            </a:lvl4pPr>
            <a:lvl5pPr>
              <a:tabLst>
                <a:tab pos="767990" algn="l"/>
                <a:tab pos="1535980" algn="l"/>
                <a:tab pos="2305623" algn="l"/>
                <a:tab pos="3073613" algn="l"/>
              </a:tabLst>
              <a:defRPr sz="2400">
                <a:solidFill>
                  <a:schemeClr val="bg1"/>
                </a:solidFill>
                <a:latin typeface="Times New Roman" panose="02020603050405020304" pitchFamily="18" charset="0"/>
                <a:cs typeface="Lucida Sans Unicode" panose="020B0602030504020204" pitchFamily="34" charset="0"/>
              </a:defRPr>
            </a:lvl5pPr>
            <a:lvl6pPr marL="2616121" indent="-237829" defTabSz="475659" eaLnBrk="0" fontAlgn="base" hangingPunct="0">
              <a:spcBef>
                <a:spcPct val="0"/>
              </a:spcBef>
              <a:spcAft>
                <a:spcPct val="0"/>
              </a:spcAft>
              <a:tabLst>
                <a:tab pos="767990" algn="l"/>
                <a:tab pos="1535980" algn="l"/>
                <a:tab pos="2305623" algn="l"/>
                <a:tab pos="3073613" algn="l"/>
              </a:tabLst>
              <a:defRPr sz="2400">
                <a:solidFill>
                  <a:schemeClr val="bg1"/>
                </a:solidFill>
                <a:latin typeface="Times New Roman" panose="02020603050405020304" pitchFamily="18" charset="0"/>
                <a:cs typeface="Lucida Sans Unicode" panose="020B0602030504020204" pitchFamily="34" charset="0"/>
              </a:defRPr>
            </a:lvl6pPr>
            <a:lvl7pPr marL="3091780" indent="-237829" defTabSz="475659" eaLnBrk="0" fontAlgn="base" hangingPunct="0">
              <a:spcBef>
                <a:spcPct val="0"/>
              </a:spcBef>
              <a:spcAft>
                <a:spcPct val="0"/>
              </a:spcAft>
              <a:tabLst>
                <a:tab pos="767990" algn="l"/>
                <a:tab pos="1535980" algn="l"/>
                <a:tab pos="2305623" algn="l"/>
                <a:tab pos="3073613" algn="l"/>
              </a:tabLst>
              <a:defRPr sz="2400">
                <a:solidFill>
                  <a:schemeClr val="bg1"/>
                </a:solidFill>
                <a:latin typeface="Times New Roman" panose="02020603050405020304" pitchFamily="18" charset="0"/>
                <a:cs typeface="Lucida Sans Unicode" panose="020B0602030504020204" pitchFamily="34" charset="0"/>
              </a:defRPr>
            </a:lvl7pPr>
            <a:lvl8pPr marL="3567438" indent="-237829" defTabSz="475659" eaLnBrk="0" fontAlgn="base" hangingPunct="0">
              <a:spcBef>
                <a:spcPct val="0"/>
              </a:spcBef>
              <a:spcAft>
                <a:spcPct val="0"/>
              </a:spcAft>
              <a:tabLst>
                <a:tab pos="767990" algn="l"/>
                <a:tab pos="1535980" algn="l"/>
                <a:tab pos="2305623" algn="l"/>
                <a:tab pos="3073613" algn="l"/>
              </a:tabLst>
              <a:defRPr sz="2400">
                <a:solidFill>
                  <a:schemeClr val="bg1"/>
                </a:solidFill>
                <a:latin typeface="Times New Roman" panose="02020603050405020304" pitchFamily="18" charset="0"/>
                <a:cs typeface="Lucida Sans Unicode" panose="020B0602030504020204" pitchFamily="34" charset="0"/>
              </a:defRPr>
            </a:lvl8pPr>
            <a:lvl9pPr marL="4043097" indent="-237829" defTabSz="475659" eaLnBrk="0" fontAlgn="base" hangingPunct="0">
              <a:spcBef>
                <a:spcPct val="0"/>
              </a:spcBef>
              <a:spcAft>
                <a:spcPct val="0"/>
              </a:spcAft>
              <a:tabLst>
                <a:tab pos="767990" algn="l"/>
                <a:tab pos="1535980" algn="l"/>
                <a:tab pos="2305623" algn="l"/>
                <a:tab pos="3073613" algn="l"/>
              </a:tabLst>
              <a:defRPr sz="2400">
                <a:solidFill>
                  <a:schemeClr val="bg1"/>
                </a:solidFill>
                <a:latin typeface="Times New Roman" panose="02020603050405020304" pitchFamily="18" charset="0"/>
                <a:cs typeface="Lucida Sans Unicode" panose="020B0602030504020204" pitchFamily="34" charset="0"/>
              </a:defRPr>
            </a:lvl9pPr>
          </a:lstStyle>
          <a:p>
            <a:fld id="{491560E3-E576-47FE-99C4-996AF137F691}" type="slidenum">
              <a:rPr lang="en-US" altLang="en-US" sz="1200">
                <a:solidFill>
                  <a:srgbClr val="000000"/>
                </a:solidFill>
                <a:latin typeface="Verdana" panose="020B0604030504040204" pitchFamily="34" charset="0"/>
                <a:cs typeface="Verdana" panose="020B0604030504040204" pitchFamily="34" charset="0"/>
              </a:rPr>
              <a:pPr/>
              <a:t>13</a:t>
            </a:fld>
            <a:endParaRPr lang="en-US" altLang="en-US" sz="1200" dirty="0">
              <a:solidFill>
                <a:srgbClr val="000000"/>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10157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xfrm>
            <a:off x="685152" y="4260850"/>
            <a:ext cx="5791688" cy="433832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b="1" kern="1200" dirty="0" smtClean="0">
                <a:solidFill>
                  <a:schemeClr val="tx1"/>
                </a:solidFill>
                <a:effectLst/>
              </a:rPr>
              <a:t>Say: </a:t>
            </a:r>
            <a:r>
              <a:rPr lang="en-US" kern="1200" dirty="0" smtClean="0">
                <a:solidFill>
                  <a:schemeClr val="tx1"/>
                </a:solidFill>
                <a:effectLst/>
              </a:rPr>
              <a:t>When a referral is received, the hotline worker determines whether or not to conduct an in-person investigation. The screening tool is designed to assist the worker in making this decision. When further investigation is warranted, the response priority tool helps determine how quickly to respond. If Child</a:t>
            </a:r>
            <a:r>
              <a:rPr lang="en-US" kern="1200" baseline="0" dirty="0" smtClean="0">
                <a:solidFill>
                  <a:schemeClr val="tx1"/>
                </a:solidFill>
                <a:effectLst/>
              </a:rPr>
              <a:t> Welfare</a:t>
            </a:r>
            <a:r>
              <a:rPr lang="en-US" kern="1200" dirty="0" smtClean="0">
                <a:solidFill>
                  <a:schemeClr val="tx1"/>
                </a:solidFill>
                <a:effectLst/>
              </a:rPr>
              <a:t> agencies had unlimited resources, they could respond immediately to every call. Instead, we must decide which require an immediate response and which can be investigated within ten days (five in Los Angeles County). Some counties also use differential response tools to guide decisions as to whether a situation requires the expertise of their agency staff or whether a community agency could adequately meet the family’s need. Once face-to-face contact is initiated, a decision is made to either protectively place a child or to allow the child to remain in the home with or without a safety plan. The SDM safety assessment helps with this decision. As the investigation concludes, the SDM risk assessment identifies the likelihood of future harm. This is used to guide decisions about which cases to close after investigation and which cases to open for ongoing services. Opened cases receive a family strengths and needs assessment to identify issues to address in a case plan and existing strengths on which to build. Service intensity is guided by the risk level, with families at higher risk for future child maltreatment having access to more intensive services. Then, at least every six months, reassessments guide decisions about whether to continue to provide services or to close a case; for children in out-of-home care, reassessments guide decisions concerning reunification, continued reunification services, or changing the permanency plan goal.</a:t>
            </a:r>
          </a:p>
          <a:p>
            <a:r>
              <a:rPr lang="en-US" kern="1200" dirty="0" smtClean="0">
                <a:solidFill>
                  <a:schemeClr val="tx1"/>
                </a:solidFill>
                <a:effectLst/>
              </a:rPr>
              <a:t> </a:t>
            </a:r>
          </a:p>
          <a:p>
            <a:r>
              <a:rPr lang="en-US" kern="1200" dirty="0" smtClean="0">
                <a:solidFill>
                  <a:schemeClr val="tx1"/>
                </a:solidFill>
                <a:effectLst/>
              </a:rPr>
              <a:t>This set of assessment tools and contact guidelines comprises the SDM model.</a:t>
            </a:r>
          </a:p>
          <a:p>
            <a:endParaRPr lang="en-US" dirty="0"/>
          </a:p>
        </p:txBody>
      </p:sp>
      <p:sp>
        <p:nvSpPr>
          <p:cNvPr id="37892" name="Slide Number Placeholder 3"/>
          <p:cNvSpPr>
            <a:spLocks noGrp="1"/>
          </p:cNvSpPr>
          <p:nvPr>
            <p:ph type="sldNum" sz="quarter" idx="4294967295"/>
          </p:nvPr>
        </p:nvSpPr>
        <p:spPr bwMode="auto">
          <a:xfrm>
            <a:off x="3744869" y="8816340"/>
            <a:ext cx="3241908" cy="48006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552" tIns="48776" rIns="97552" bIns="48776"/>
          <a:lstStyle>
            <a:lvl1pPr eaLnBrk="0" hangingPunct="0">
              <a:defRPr sz="2500">
                <a:solidFill>
                  <a:srgbClr val="000000"/>
                </a:solidFill>
                <a:latin typeface="Lucida Grande" charset="0"/>
                <a:ea typeface="ヒラギノ角ゴ ProN W3" charset="0"/>
                <a:cs typeface="ヒラギノ角ゴ ProN W3" charset="0"/>
                <a:sym typeface="Lucida Grande" charset="0"/>
              </a:defRPr>
            </a:lvl1pPr>
            <a:lvl2pPr marL="40467660" indent="-39979893" eaLnBrk="0" hangingPunct="0">
              <a:defRPr sz="2500">
                <a:solidFill>
                  <a:srgbClr val="000000"/>
                </a:solidFill>
                <a:latin typeface="Lucida Grande" charset="0"/>
                <a:ea typeface="ヒラギノ角ゴ ProN W3" charset="0"/>
                <a:cs typeface="ヒラギノ角ゴ ProN W3" charset="0"/>
                <a:sym typeface="Lucida Grande" charset="0"/>
              </a:defRPr>
            </a:lvl2pPr>
            <a:lvl3pPr eaLnBrk="0" hangingPunct="0">
              <a:defRPr sz="2500">
                <a:solidFill>
                  <a:srgbClr val="000000"/>
                </a:solidFill>
                <a:latin typeface="Lucida Grande" charset="0"/>
                <a:ea typeface="ヒラギノ角ゴ ProN W3" charset="0"/>
                <a:cs typeface="ヒラギノ角ゴ ProN W3" charset="0"/>
                <a:sym typeface="Lucida Grande" charset="0"/>
              </a:defRPr>
            </a:lvl3pPr>
            <a:lvl4pPr eaLnBrk="0" hangingPunct="0">
              <a:defRPr sz="2500">
                <a:solidFill>
                  <a:srgbClr val="000000"/>
                </a:solidFill>
                <a:latin typeface="Lucida Grande" charset="0"/>
                <a:ea typeface="ヒラギノ角ゴ ProN W3" charset="0"/>
                <a:cs typeface="ヒラギノ角ゴ ProN W3" charset="0"/>
                <a:sym typeface="Lucida Grande" charset="0"/>
              </a:defRPr>
            </a:lvl4pPr>
            <a:lvl5pPr eaLnBrk="0" hangingPunct="0">
              <a:defRPr sz="2500">
                <a:solidFill>
                  <a:srgbClr val="000000"/>
                </a:solidFill>
                <a:latin typeface="Lucida Grande" charset="0"/>
                <a:ea typeface="ヒラギノ角ゴ ProN W3" charset="0"/>
                <a:cs typeface="ヒラギノ角ゴ ProN W3" charset="0"/>
                <a:sym typeface="Lucida Grande" charset="0"/>
              </a:defRPr>
            </a:lvl5pPr>
            <a:lvl6pPr marL="487767" eaLnBrk="0" fontAlgn="base" hangingPunct="0">
              <a:spcBef>
                <a:spcPct val="0"/>
              </a:spcBef>
              <a:spcAft>
                <a:spcPct val="0"/>
              </a:spcAft>
              <a:defRPr sz="2500">
                <a:solidFill>
                  <a:srgbClr val="000000"/>
                </a:solidFill>
                <a:latin typeface="Lucida Grande" charset="0"/>
                <a:ea typeface="ヒラギノ角ゴ ProN W3" charset="0"/>
                <a:cs typeface="ヒラギノ角ゴ ProN W3" charset="0"/>
                <a:sym typeface="Lucida Grande" charset="0"/>
              </a:defRPr>
            </a:lvl6pPr>
            <a:lvl7pPr marL="975532" eaLnBrk="0" fontAlgn="base" hangingPunct="0">
              <a:spcBef>
                <a:spcPct val="0"/>
              </a:spcBef>
              <a:spcAft>
                <a:spcPct val="0"/>
              </a:spcAft>
              <a:defRPr sz="2500">
                <a:solidFill>
                  <a:srgbClr val="000000"/>
                </a:solidFill>
                <a:latin typeface="Lucida Grande" charset="0"/>
                <a:ea typeface="ヒラギノ角ゴ ProN W3" charset="0"/>
                <a:cs typeface="ヒラギノ角ゴ ProN W3" charset="0"/>
                <a:sym typeface="Lucida Grande" charset="0"/>
              </a:defRPr>
            </a:lvl7pPr>
            <a:lvl8pPr marL="1463299" eaLnBrk="0" fontAlgn="base" hangingPunct="0">
              <a:spcBef>
                <a:spcPct val="0"/>
              </a:spcBef>
              <a:spcAft>
                <a:spcPct val="0"/>
              </a:spcAft>
              <a:defRPr sz="2500">
                <a:solidFill>
                  <a:srgbClr val="000000"/>
                </a:solidFill>
                <a:latin typeface="Lucida Grande" charset="0"/>
                <a:ea typeface="ヒラギノ角ゴ ProN W3" charset="0"/>
                <a:cs typeface="ヒラギノ角ゴ ProN W3" charset="0"/>
                <a:sym typeface="Lucida Grande" charset="0"/>
              </a:defRPr>
            </a:lvl8pPr>
            <a:lvl9pPr marL="1951065" eaLnBrk="0" fontAlgn="base" hangingPunct="0">
              <a:spcBef>
                <a:spcPct val="0"/>
              </a:spcBef>
              <a:spcAft>
                <a:spcPct val="0"/>
              </a:spcAft>
              <a:defRPr sz="2500">
                <a:solidFill>
                  <a:srgbClr val="000000"/>
                </a:solidFill>
                <a:latin typeface="Lucida Grande" charset="0"/>
                <a:ea typeface="ヒラギノ角ゴ ProN W3" charset="0"/>
                <a:cs typeface="ヒラギノ角ゴ ProN W3" charset="0"/>
                <a:sym typeface="Lucida Grande" charset="0"/>
              </a:defRPr>
            </a:lvl9pPr>
          </a:lstStyle>
          <a:p>
            <a:pPr eaLnBrk="1" hangingPunct="1"/>
            <a:fld id="{ECF0F2B8-B9F0-8947-9DE9-FC7A8C5BA486}" type="slidenum">
              <a:rPr lang="en-US" sz="1200">
                <a:latin typeface="Verdana" panose="020B0604030504040204" pitchFamily="34" charset="0"/>
                <a:ea typeface="Verdana" panose="020B0604030504040204" pitchFamily="34" charset="0"/>
                <a:cs typeface="Verdana" panose="020B0604030504040204" pitchFamily="34" charset="0"/>
              </a:rPr>
              <a:pPr eaLnBrk="1" hangingPunct="1"/>
              <a:t>14</a:t>
            </a:fld>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64402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Say</a:t>
            </a:r>
            <a:r>
              <a:rPr lang="en-US" altLang="en-US" dirty="0" smtClean="0"/>
              <a:t>: This diagram shows how a structured SDM assessment helps with focusing on the most important information needed to make a good point-in-time decision.</a:t>
            </a:r>
          </a:p>
          <a:p>
            <a:endParaRPr lang="en-US" altLang="en-US" dirty="0" smtClean="0"/>
          </a:p>
          <a:p>
            <a:r>
              <a:rPr lang="en-US" altLang="en-US" dirty="0" smtClean="0"/>
              <a:t>The orange circle is the entirety of information about a family. We will never really know ALL of this.</a:t>
            </a:r>
          </a:p>
          <a:p>
            <a:endParaRPr lang="en-US" altLang="en-US" dirty="0" smtClean="0"/>
          </a:p>
          <a:p>
            <a:r>
              <a:rPr lang="en-US" altLang="en-US" dirty="0" smtClean="0"/>
              <a:t>The yellow circle represents what we learn about the family as we work with them.</a:t>
            </a:r>
          </a:p>
          <a:p>
            <a:endParaRPr lang="en-US" altLang="en-US" dirty="0" smtClean="0"/>
          </a:p>
          <a:p>
            <a:r>
              <a:rPr lang="en-US" altLang="en-US" dirty="0" smtClean="0"/>
              <a:t>The blue circle</a:t>
            </a:r>
            <a:r>
              <a:rPr lang="en-US" altLang="en-US" baseline="0" dirty="0" smtClean="0"/>
              <a:t> represents</a:t>
            </a:r>
            <a:r>
              <a:rPr lang="en-US" altLang="en-US" dirty="0" smtClean="0"/>
              <a:t> the information needed to make a decision about risk.</a:t>
            </a:r>
          </a:p>
          <a:p>
            <a:endParaRPr lang="en-US" altLang="en-US" dirty="0" smtClean="0"/>
          </a:p>
          <a:p>
            <a:endParaRPr lang="en-AU" altLang="en-US" dirty="0"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8310" indent="-291658">
              <a:defRPr>
                <a:solidFill>
                  <a:schemeClr val="tx1"/>
                </a:solidFill>
                <a:latin typeface="Calibri" panose="020F0502020204030204" pitchFamily="34" charset="0"/>
                <a:ea typeface="MS PGothic" panose="020B0600070205080204" pitchFamily="34" charset="-128"/>
              </a:defRPr>
            </a:lvl2pPr>
            <a:lvl3pPr marL="1166630" indent="-233326">
              <a:defRPr>
                <a:solidFill>
                  <a:schemeClr val="tx1"/>
                </a:solidFill>
                <a:latin typeface="Calibri" panose="020F0502020204030204" pitchFamily="34" charset="0"/>
                <a:ea typeface="MS PGothic" panose="020B0600070205080204" pitchFamily="34" charset="-128"/>
              </a:defRPr>
            </a:lvl3pPr>
            <a:lvl4pPr marL="1633282" indent="-233326">
              <a:defRPr>
                <a:solidFill>
                  <a:schemeClr val="tx1"/>
                </a:solidFill>
                <a:latin typeface="Calibri" panose="020F0502020204030204" pitchFamily="34" charset="0"/>
                <a:ea typeface="MS PGothic" panose="020B0600070205080204" pitchFamily="34" charset="-128"/>
              </a:defRPr>
            </a:lvl4pPr>
            <a:lvl5pPr marL="2099934" indent="-233326">
              <a:defRPr>
                <a:solidFill>
                  <a:schemeClr val="tx1"/>
                </a:solidFill>
                <a:latin typeface="Calibri" panose="020F0502020204030204" pitchFamily="34" charset="0"/>
                <a:ea typeface="MS PGothic" panose="020B0600070205080204" pitchFamily="34" charset="-128"/>
              </a:defRPr>
            </a:lvl5pPr>
            <a:lvl6pPr marL="2566586" indent="-233326" defTabSz="46665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33238" indent="-233326" defTabSz="46665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99890" indent="-233326" defTabSz="46665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66542" indent="-233326" defTabSz="46665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55F57EB-B8E6-47CC-9C8A-CB74A33A1587}" type="slidenum">
              <a:rPr lang="en-AU" altLang="en-US" smtClean="0">
                <a:latin typeface="Verdana" panose="020B0604030504040204" pitchFamily="34" charset="0"/>
                <a:ea typeface="Verdana" panose="020B0604030504040204" pitchFamily="34" charset="0"/>
              </a:rPr>
              <a:pPr/>
              <a:t>15</a:t>
            </a:fld>
            <a:endParaRPr lang="en-AU" altLang="en-US" dirty="0" smtClean="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78549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1317">
              <a:defRPr/>
            </a:pPr>
            <a:r>
              <a:rPr lang="en-US" sz="1200" b="1" dirty="0"/>
              <a:t>Say: </a:t>
            </a:r>
            <a:r>
              <a:rPr lang="en-US" sz="1200" dirty="0"/>
              <a:t>The SDM system provides an assessment to structure the decision for each key decision point in the lifespan of a protection file, which is divided into three parts: intake and response, investigation, and ongoing. </a:t>
            </a:r>
          </a:p>
          <a:p>
            <a:pPr defTabSz="951317">
              <a:defRPr/>
            </a:pPr>
            <a:endParaRPr lang="en-US" sz="1200" dirty="0">
              <a:solidFill>
                <a:srgbClr val="FF0000"/>
              </a:solidFill>
            </a:endParaRPr>
          </a:p>
          <a:p>
            <a:pPr algn="l"/>
            <a:r>
              <a:rPr lang="en-US" sz="1200" dirty="0"/>
              <a:t>The screening and response priority assessment is used during intake and guides the decision of whether a referral requires a response from child protection and if so, how quickly the agency should respond. </a:t>
            </a:r>
          </a:p>
          <a:p>
            <a:pPr algn="l"/>
            <a:endParaRPr lang="en-US" sz="1200" dirty="0"/>
          </a:p>
          <a:p>
            <a:pPr algn="l"/>
            <a:r>
              <a:rPr lang="en-US" sz="1200" dirty="0"/>
              <a:t>During investigations, the safety assessment helps social workers ascertain whether a child should remain in the home and, if so, whether a safety plan is required. The actuarial risk assessment uses family characteristics to determine the likelihood that a child will be harmed in the future and helps the social worker evaluate whether the family should receive ongoing services in an effort to prevent this harm.</a:t>
            </a:r>
          </a:p>
          <a:p>
            <a:pPr algn="l"/>
            <a:endParaRPr lang="en-US" sz="1200" dirty="0"/>
          </a:p>
          <a:p>
            <a:pPr defTabSz="951317">
              <a:defRPr/>
            </a:pPr>
            <a:r>
              <a:rPr lang="en-US" sz="1200" dirty="0"/>
              <a:t>For ongoing protection files, the family strengths and needs assessment informs file planning by assisting the social worker in evaluating the parents and all children across a common set of domains of family functioning and identifying priority areas of need. The risk reassessment continues to address the issue of future harm to the child and whether the ongoing protection file should be closed, while the reunification assessment helps determine when a child may safely be returned to the home or whether there should be a change in the permanency goal.</a:t>
            </a:r>
          </a:p>
        </p:txBody>
      </p:sp>
      <p:sp>
        <p:nvSpPr>
          <p:cNvPr id="2" name="Slide Number Placeholder 1"/>
          <p:cNvSpPr>
            <a:spLocks noGrp="1"/>
          </p:cNvSpPr>
          <p:nvPr>
            <p:ph type="sldNum" sz="quarter" idx="10"/>
          </p:nvPr>
        </p:nvSpPr>
        <p:spPr/>
        <p:txBody>
          <a:bodyPr/>
          <a:lstStyle/>
          <a:p>
            <a:fld id="{42492CAD-1083-47D9-AFC5-F7954354FED2}" type="slidenum">
              <a:rPr lang="en-US" altLang="en-US" smtClean="0"/>
              <a:pPr/>
              <a:t>16</a:t>
            </a:fld>
            <a:endParaRPr lang="en-US" altLang="en-US" dirty="0"/>
          </a:p>
        </p:txBody>
      </p:sp>
    </p:spTree>
    <p:extLst>
      <p:ext uri="{BB962C8B-B14F-4D97-AF65-F5344CB8AC3E}">
        <p14:creationId xmlns:p14="http://schemas.microsoft.com/office/powerpoint/2010/main" val="1985609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51317">
              <a:defRPr/>
            </a:pPr>
            <a:r>
              <a:rPr lang="en-US" altLang="en-US" dirty="0" smtClean="0">
                <a:latin typeface="Verdana" panose="020B0604030504040204" pitchFamily="34" charset="0"/>
                <a:ea typeface="Verdana" panose="020B0604030504040204" pitchFamily="34" charset="0"/>
                <a:cs typeface="Verdana" panose="020B0604030504040204" pitchFamily="34" charset="0"/>
              </a:rPr>
              <a:t>One important benefit of implementing</a:t>
            </a:r>
            <a:r>
              <a:rPr lang="en-US" altLang="en-US" baseline="0" dirty="0" smtClean="0">
                <a:latin typeface="Verdana" panose="020B0604030504040204" pitchFamily="34" charset="0"/>
                <a:ea typeface="Verdana" panose="020B0604030504040204" pitchFamily="34" charset="0"/>
                <a:cs typeface="Verdana" panose="020B0604030504040204" pitchFamily="34" charset="0"/>
              </a:rPr>
              <a:t> the SDM model is increased consistency in decision making. In other words, when multiple people use the same assessment with the same family, they get the same results. </a:t>
            </a:r>
          </a:p>
          <a:p>
            <a:pPr defTabSz="951317">
              <a:defRPr/>
            </a:pPr>
            <a:endParaRPr lang="en-US" altLang="en-US" baseline="0" dirty="0" smtClean="0">
              <a:latin typeface="Verdana" panose="020B0604030504040204" pitchFamily="34" charset="0"/>
              <a:ea typeface="Verdana" panose="020B0604030504040204" pitchFamily="34" charset="0"/>
              <a:cs typeface="Verdana" panose="020B0604030504040204" pitchFamily="34" charset="0"/>
            </a:endParaRPr>
          </a:p>
          <a:p>
            <a:pPr defTabSz="951317">
              <a:defRPr/>
            </a:pPr>
            <a:r>
              <a:rPr lang="en-US" altLang="en-US" baseline="0" dirty="0" smtClean="0">
                <a:latin typeface="Verdana" panose="020B0604030504040204" pitchFamily="34" charset="0"/>
                <a:ea typeface="Verdana" panose="020B0604030504040204" pitchFamily="34" charset="0"/>
                <a:cs typeface="Verdana" panose="020B0604030504040204" pitchFamily="34" charset="0"/>
              </a:rPr>
              <a:t>Consistency helps promote equity in decision making and helps make sure that families receive the support they need—regardless of which social worker is assigned to their file. The assessments </a:t>
            </a:r>
            <a:r>
              <a:rPr lang="en-US" altLang="en-US" dirty="0" smtClean="0">
                <a:latin typeface="Verdana" panose="020B0604030504040204" pitchFamily="34" charset="0"/>
                <a:ea typeface="Verdana" panose="020B0604030504040204" pitchFamily="34" charset="0"/>
                <a:cs typeface="Verdana" panose="020B0604030504040204" pitchFamily="34" charset="0"/>
              </a:rPr>
              <a:t>accomplish this by ensuring that each social worker addresses a common set of factors when making decisions at critical points in the life</a:t>
            </a:r>
            <a:r>
              <a:rPr lang="en-US" altLang="en-US" baseline="0" dirty="0" smtClean="0">
                <a:latin typeface="Verdana" panose="020B0604030504040204" pitchFamily="34" charset="0"/>
                <a:ea typeface="Verdana" panose="020B0604030504040204" pitchFamily="34" charset="0"/>
                <a:cs typeface="Verdana" panose="020B0604030504040204" pitchFamily="34" charset="0"/>
              </a:rPr>
              <a:t> of a</a:t>
            </a:r>
            <a:r>
              <a:rPr lang="en-US" altLang="en-US" dirty="0" smtClean="0">
                <a:latin typeface="Verdana" panose="020B0604030504040204" pitchFamily="34" charset="0"/>
                <a:ea typeface="Verdana" panose="020B0604030504040204" pitchFamily="34" charset="0"/>
                <a:cs typeface="Verdana" panose="020B0604030504040204" pitchFamily="34" charset="0"/>
              </a:rPr>
              <a:t> case</a:t>
            </a:r>
            <a:r>
              <a:rPr lang="en-US" altLang="en-US" baseline="0" dirty="0" smtClean="0">
                <a:latin typeface="Verdana" panose="020B0604030504040204" pitchFamily="34" charset="0"/>
                <a:ea typeface="Verdana" panose="020B0604030504040204" pitchFamily="34" charset="0"/>
                <a:cs typeface="Verdana" panose="020B0604030504040204" pitchFamily="34" charset="0"/>
              </a:rPr>
              <a:t>—from the call at intake to the end of involvement with the family. Each factor is defined so that there is less chance of varied interpretations and each tool leads to a presumptive decision. In this way, the relative weight of each item as it relates to the final decision is consistent.</a:t>
            </a:r>
          </a:p>
          <a:p>
            <a:pPr defTabSz="951317">
              <a:defRPr/>
            </a:pPr>
            <a:endParaRPr lang="en-US" b="1" baseline="0" dirty="0" smtClean="0">
              <a:latin typeface="Verdana" panose="020B0604030504040204" pitchFamily="34" charset="0"/>
              <a:ea typeface="Verdana" panose="020B0604030504040204" pitchFamily="34" charset="0"/>
              <a:cs typeface="Verdana" panose="020B0604030504040204" pitchFamily="34" charset="0"/>
            </a:endParaRPr>
          </a:p>
          <a:p>
            <a:pPr defTabSz="951317">
              <a:defRPr/>
            </a:pPr>
            <a:r>
              <a:rPr lang="en-US" b="0" baseline="0" dirty="0" smtClean="0">
                <a:latin typeface="Verdana" panose="020B0604030504040204" pitchFamily="34" charset="0"/>
                <a:ea typeface="Verdana" panose="020B0604030504040204" pitchFamily="34" charset="0"/>
                <a:cs typeface="Verdana" panose="020B0604030504040204" pitchFamily="34" charset="0"/>
              </a:rPr>
              <a:t>Note that “objective and consistent” is not the same thing as uniformity.  The field of child protection is too new and too complex to expect that everything can be reduced to perfect uniformity.</a:t>
            </a:r>
            <a:endParaRPr lang="en-GB" b="0" dirty="0" smtClean="0">
              <a:latin typeface="Verdana" panose="020B0604030504040204" pitchFamily="34" charset="0"/>
              <a:ea typeface="Verdana" panose="020B0604030504040204" pitchFamily="34" charset="0"/>
              <a:cs typeface="Verdana" panose="020B0604030504040204" pitchFamily="34" charset="0"/>
            </a:endParaRPr>
          </a:p>
          <a:p>
            <a:pPr defTabSz="951317">
              <a:defRPr/>
            </a:pPr>
            <a:endParaRPr lang="en-US" altLang="en-US" sz="1200" dirty="0"/>
          </a:p>
        </p:txBody>
      </p:sp>
      <p:sp>
        <p:nvSpPr>
          <p:cNvPr id="3789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67990" algn="l"/>
                <a:tab pos="1535980" algn="l"/>
                <a:tab pos="2305623" algn="l"/>
                <a:tab pos="3073613" algn="l"/>
              </a:tabLst>
              <a:defRPr sz="2400">
                <a:solidFill>
                  <a:schemeClr val="bg1"/>
                </a:solidFill>
                <a:latin typeface="Times New Roman" panose="02020603050405020304" pitchFamily="18" charset="0"/>
                <a:cs typeface="Lucida Sans Unicode" panose="020B0602030504020204" pitchFamily="34" charset="0"/>
              </a:defRPr>
            </a:lvl1pPr>
            <a:lvl2pPr>
              <a:tabLst>
                <a:tab pos="767990" algn="l"/>
                <a:tab pos="1535980" algn="l"/>
                <a:tab pos="2305623" algn="l"/>
                <a:tab pos="3073613" algn="l"/>
              </a:tabLst>
              <a:defRPr sz="2400">
                <a:solidFill>
                  <a:schemeClr val="bg1"/>
                </a:solidFill>
                <a:latin typeface="Times New Roman" panose="02020603050405020304" pitchFamily="18" charset="0"/>
                <a:cs typeface="Lucida Sans Unicode" panose="020B0602030504020204" pitchFamily="34" charset="0"/>
              </a:defRPr>
            </a:lvl2pPr>
            <a:lvl3pPr>
              <a:tabLst>
                <a:tab pos="767990" algn="l"/>
                <a:tab pos="1535980" algn="l"/>
                <a:tab pos="2305623" algn="l"/>
                <a:tab pos="3073613" algn="l"/>
              </a:tabLst>
              <a:defRPr sz="2400">
                <a:solidFill>
                  <a:schemeClr val="bg1"/>
                </a:solidFill>
                <a:latin typeface="Times New Roman" panose="02020603050405020304" pitchFamily="18" charset="0"/>
                <a:cs typeface="Lucida Sans Unicode" panose="020B0602030504020204" pitchFamily="34" charset="0"/>
              </a:defRPr>
            </a:lvl3pPr>
            <a:lvl4pPr>
              <a:tabLst>
                <a:tab pos="767990" algn="l"/>
                <a:tab pos="1535980" algn="l"/>
                <a:tab pos="2305623" algn="l"/>
                <a:tab pos="3073613" algn="l"/>
              </a:tabLst>
              <a:defRPr sz="2400">
                <a:solidFill>
                  <a:schemeClr val="bg1"/>
                </a:solidFill>
                <a:latin typeface="Times New Roman" panose="02020603050405020304" pitchFamily="18" charset="0"/>
                <a:cs typeface="Lucida Sans Unicode" panose="020B0602030504020204" pitchFamily="34" charset="0"/>
              </a:defRPr>
            </a:lvl4pPr>
            <a:lvl5pPr>
              <a:tabLst>
                <a:tab pos="767990" algn="l"/>
                <a:tab pos="1535980" algn="l"/>
                <a:tab pos="2305623" algn="l"/>
                <a:tab pos="3073613" algn="l"/>
              </a:tabLst>
              <a:defRPr sz="2400">
                <a:solidFill>
                  <a:schemeClr val="bg1"/>
                </a:solidFill>
                <a:latin typeface="Times New Roman" panose="02020603050405020304" pitchFamily="18" charset="0"/>
                <a:cs typeface="Lucida Sans Unicode" panose="020B0602030504020204" pitchFamily="34" charset="0"/>
              </a:defRPr>
            </a:lvl5pPr>
            <a:lvl6pPr marL="2616121" indent="-237829" defTabSz="475659" eaLnBrk="0" fontAlgn="base" hangingPunct="0">
              <a:spcBef>
                <a:spcPct val="0"/>
              </a:spcBef>
              <a:spcAft>
                <a:spcPct val="0"/>
              </a:spcAft>
              <a:tabLst>
                <a:tab pos="767990" algn="l"/>
                <a:tab pos="1535980" algn="l"/>
                <a:tab pos="2305623" algn="l"/>
                <a:tab pos="3073613" algn="l"/>
              </a:tabLst>
              <a:defRPr sz="2400">
                <a:solidFill>
                  <a:schemeClr val="bg1"/>
                </a:solidFill>
                <a:latin typeface="Times New Roman" panose="02020603050405020304" pitchFamily="18" charset="0"/>
                <a:cs typeface="Lucida Sans Unicode" panose="020B0602030504020204" pitchFamily="34" charset="0"/>
              </a:defRPr>
            </a:lvl6pPr>
            <a:lvl7pPr marL="3091780" indent="-237829" defTabSz="475659" eaLnBrk="0" fontAlgn="base" hangingPunct="0">
              <a:spcBef>
                <a:spcPct val="0"/>
              </a:spcBef>
              <a:spcAft>
                <a:spcPct val="0"/>
              </a:spcAft>
              <a:tabLst>
                <a:tab pos="767990" algn="l"/>
                <a:tab pos="1535980" algn="l"/>
                <a:tab pos="2305623" algn="l"/>
                <a:tab pos="3073613" algn="l"/>
              </a:tabLst>
              <a:defRPr sz="2400">
                <a:solidFill>
                  <a:schemeClr val="bg1"/>
                </a:solidFill>
                <a:latin typeface="Times New Roman" panose="02020603050405020304" pitchFamily="18" charset="0"/>
                <a:cs typeface="Lucida Sans Unicode" panose="020B0602030504020204" pitchFamily="34" charset="0"/>
              </a:defRPr>
            </a:lvl7pPr>
            <a:lvl8pPr marL="3567438" indent="-237829" defTabSz="475659" eaLnBrk="0" fontAlgn="base" hangingPunct="0">
              <a:spcBef>
                <a:spcPct val="0"/>
              </a:spcBef>
              <a:spcAft>
                <a:spcPct val="0"/>
              </a:spcAft>
              <a:tabLst>
                <a:tab pos="767990" algn="l"/>
                <a:tab pos="1535980" algn="l"/>
                <a:tab pos="2305623" algn="l"/>
                <a:tab pos="3073613" algn="l"/>
              </a:tabLst>
              <a:defRPr sz="2400">
                <a:solidFill>
                  <a:schemeClr val="bg1"/>
                </a:solidFill>
                <a:latin typeface="Times New Roman" panose="02020603050405020304" pitchFamily="18" charset="0"/>
                <a:cs typeface="Lucida Sans Unicode" panose="020B0602030504020204" pitchFamily="34" charset="0"/>
              </a:defRPr>
            </a:lvl8pPr>
            <a:lvl9pPr marL="4043097" indent="-237829" defTabSz="475659" eaLnBrk="0" fontAlgn="base" hangingPunct="0">
              <a:spcBef>
                <a:spcPct val="0"/>
              </a:spcBef>
              <a:spcAft>
                <a:spcPct val="0"/>
              </a:spcAft>
              <a:tabLst>
                <a:tab pos="767990" algn="l"/>
                <a:tab pos="1535980" algn="l"/>
                <a:tab pos="2305623" algn="l"/>
                <a:tab pos="3073613" algn="l"/>
              </a:tabLst>
              <a:defRPr sz="2400">
                <a:solidFill>
                  <a:schemeClr val="bg1"/>
                </a:solidFill>
                <a:latin typeface="Times New Roman" panose="02020603050405020304" pitchFamily="18" charset="0"/>
                <a:cs typeface="Lucida Sans Unicode" panose="020B0602030504020204" pitchFamily="34" charset="0"/>
              </a:defRPr>
            </a:lvl9pPr>
          </a:lstStyle>
          <a:p>
            <a:fld id="{F41B9639-72EA-4D16-8C85-A50DFCDEE23E}" type="slidenum">
              <a:rPr lang="en-US" altLang="en-US" sz="1200">
                <a:solidFill>
                  <a:srgbClr val="000000"/>
                </a:solidFill>
                <a:latin typeface="Verdana" panose="020B0604030504040204" pitchFamily="34" charset="0"/>
                <a:cs typeface="Verdana" panose="020B0604030504040204" pitchFamily="34" charset="0"/>
              </a:rPr>
              <a:pPr/>
              <a:t>17</a:t>
            </a:fld>
            <a:endParaRPr lang="en-US" altLang="en-US" sz="1300" dirty="0">
              <a:solidFill>
                <a:srgbClr val="000000"/>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7678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dirty="0" smtClean="0"/>
              <a:t>This chart illustrates what happens when different social workers are given the same information about a family</a:t>
            </a:r>
            <a:r>
              <a:rPr lang="en-US" baseline="0" dirty="0" smtClean="0"/>
              <a:t> </a:t>
            </a:r>
            <a:r>
              <a:rPr lang="en-US" dirty="0" smtClean="0"/>
              <a:t>and asked to make an independent recommendation.</a:t>
            </a:r>
            <a:r>
              <a:rPr lang="en-US" baseline="0" dirty="0" smtClean="0"/>
              <a:t> In this study, w</a:t>
            </a:r>
            <a:r>
              <a:rPr lang="en-US" dirty="0" smtClean="0"/>
              <a:t>hen four social workers trained in the SDM actuarial</a:t>
            </a:r>
            <a:r>
              <a:rPr lang="en-US" baseline="0" dirty="0" smtClean="0"/>
              <a:t> </a:t>
            </a:r>
            <a:r>
              <a:rPr lang="en-US" dirty="0" smtClean="0"/>
              <a:t>risk assessment were given 80 files to review, they came to perfect agreement about 60% of the time.</a:t>
            </a:r>
            <a:r>
              <a:rPr lang="en-US" baseline="0" dirty="0" smtClean="0"/>
              <a:t> This means that, given the same files, social workers made the same decisions 60% of the time. More than</a:t>
            </a:r>
            <a:r>
              <a:rPr lang="en-US" dirty="0" smtClean="0"/>
              <a:t> 85% of the time, they could get at least three of the four social workers to agree. </a:t>
            </a:r>
          </a:p>
          <a:p>
            <a:pPr>
              <a:defRPr/>
            </a:pPr>
            <a:endParaRPr lang="en-US" dirty="0" smtClean="0"/>
          </a:p>
          <a:p>
            <a:pPr>
              <a:defRPr/>
            </a:pPr>
            <a:r>
              <a:rPr lang="en-US" baseline="0" dirty="0" smtClean="0"/>
              <a:t>Data from Fresno, California, and the state of Washington—two jurisdictions that also used consensus-based assessments at the time the SDM tools first were introduced in California —show that the four raters reading the same 80 files </a:t>
            </a:r>
            <a:r>
              <a:rPr lang="en-US" dirty="0" smtClean="0"/>
              <a:t>could only come to perfect agreement about 14% of the time and barely reached 50% agreement when three out of four raters agreed.</a:t>
            </a:r>
            <a:r>
              <a:rPr lang="en-US" baseline="0" dirty="0" smtClean="0"/>
              <a:t> </a:t>
            </a:r>
          </a:p>
          <a:p>
            <a:pPr>
              <a:defRPr/>
            </a:pPr>
            <a:endParaRPr lang="en-US" baseline="0" dirty="0" smtClean="0"/>
          </a:p>
          <a:p>
            <a:pPr>
              <a:defRPr/>
            </a:pPr>
            <a:r>
              <a:rPr lang="en-US" dirty="0" smtClean="0"/>
              <a:t>These data suggest that</a:t>
            </a:r>
            <a:r>
              <a:rPr lang="en-US" baseline="0" dirty="0" smtClean="0"/>
              <a:t> the SDM risk</a:t>
            </a:r>
            <a:r>
              <a:rPr lang="en-US" dirty="0" smtClean="0"/>
              <a:t> assessment</a:t>
            </a:r>
            <a:r>
              <a:rPr lang="en-US" baseline="0" dirty="0" smtClean="0"/>
              <a:t> generates more consistent decisions among social workers. CRC staff believe this consistency in decision making is key to promoting equity and ensuring that </a:t>
            </a:r>
            <a:r>
              <a:rPr lang="en-US" i="1" baseline="0" dirty="0" smtClean="0"/>
              <a:t>all </a:t>
            </a:r>
            <a:r>
              <a:rPr lang="en-US" baseline="0" dirty="0" smtClean="0"/>
              <a:t>families engaging with child protection are assessed in the same way and are receiving appropriate services.</a:t>
            </a:r>
          </a:p>
          <a:p>
            <a:r>
              <a:rPr lang="en-US" dirty="0"/>
              <a:t> </a:t>
            </a:r>
          </a:p>
          <a:p>
            <a:pPr marL="174994" indent="-174994">
              <a:buSzPct val="200000"/>
              <a:buBlip>
                <a:blip r:embed="rId3"/>
              </a:buBlip>
            </a:pPr>
            <a:r>
              <a:rPr lang="en-US" dirty="0"/>
              <a:t>DIGGING DEEPER: </a:t>
            </a:r>
            <a:r>
              <a:rPr lang="en-US" dirty="0" smtClean="0"/>
              <a:t>The c</a:t>
            </a:r>
            <a:r>
              <a:rPr lang="en-US" kern="1200" dirty="0" smtClean="0">
                <a:solidFill>
                  <a:schemeClr val="tx1"/>
                </a:solidFill>
                <a:effectLst/>
              </a:rPr>
              <a:t>omplete study is available at</a:t>
            </a:r>
            <a:r>
              <a:rPr lang="en-US" kern="1200" baseline="0" dirty="0" smtClean="0">
                <a:solidFill>
                  <a:schemeClr val="tx1"/>
                </a:solidFill>
                <a:effectLst/>
              </a:rPr>
              <a:t> </a:t>
            </a:r>
            <a:r>
              <a:rPr lang="en-US" kern="1200" dirty="0" smtClean="0">
                <a:solidFill>
                  <a:schemeClr val="tx1"/>
                </a:solidFill>
                <a:effectLst/>
              </a:rPr>
              <a:t>http://nccdglobal.org/sites/default/files/publication_pdf/ocan_1997_reliability.pdf</a:t>
            </a:r>
          </a:p>
          <a:p>
            <a:endParaRPr lang="en-US" kern="1200" dirty="0" smtClean="0">
              <a:solidFill>
                <a:schemeClr val="tx1"/>
              </a:solidFill>
              <a:effectLst/>
            </a:endParaRPr>
          </a:p>
          <a:p>
            <a:pPr>
              <a:spcBef>
                <a:spcPct val="0"/>
              </a:spcBef>
            </a:pPr>
            <a:endParaRPr lang="en-US" altLang="en-US" dirty="0" smtClean="0"/>
          </a:p>
          <a:p>
            <a:pPr>
              <a:defRPr/>
            </a:pPr>
            <a:endParaRPr lang="en-US" dirty="0" smtClean="0"/>
          </a:p>
        </p:txBody>
      </p:sp>
      <p:sp>
        <p:nvSpPr>
          <p:cNvPr id="9421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67990" algn="l"/>
                <a:tab pos="1535980" algn="l"/>
                <a:tab pos="2305623" algn="l"/>
                <a:tab pos="3073613" algn="l"/>
              </a:tabLst>
              <a:defRPr sz="2400">
                <a:solidFill>
                  <a:schemeClr val="bg1"/>
                </a:solidFill>
                <a:latin typeface="Times New Roman" panose="02020603050405020304" pitchFamily="18" charset="0"/>
                <a:cs typeface="Lucida Sans Unicode" panose="020B0602030504020204" pitchFamily="34" charset="0"/>
              </a:defRPr>
            </a:lvl1pPr>
            <a:lvl2pPr>
              <a:tabLst>
                <a:tab pos="767990" algn="l"/>
                <a:tab pos="1535980" algn="l"/>
                <a:tab pos="2305623" algn="l"/>
                <a:tab pos="3073613" algn="l"/>
              </a:tabLst>
              <a:defRPr sz="2400">
                <a:solidFill>
                  <a:schemeClr val="bg1"/>
                </a:solidFill>
                <a:latin typeface="Times New Roman" panose="02020603050405020304" pitchFamily="18" charset="0"/>
                <a:cs typeface="Lucida Sans Unicode" panose="020B0602030504020204" pitchFamily="34" charset="0"/>
              </a:defRPr>
            </a:lvl2pPr>
            <a:lvl3pPr>
              <a:tabLst>
                <a:tab pos="767990" algn="l"/>
                <a:tab pos="1535980" algn="l"/>
                <a:tab pos="2305623" algn="l"/>
                <a:tab pos="3073613" algn="l"/>
              </a:tabLst>
              <a:defRPr sz="2400">
                <a:solidFill>
                  <a:schemeClr val="bg1"/>
                </a:solidFill>
                <a:latin typeface="Times New Roman" panose="02020603050405020304" pitchFamily="18" charset="0"/>
                <a:cs typeface="Lucida Sans Unicode" panose="020B0602030504020204" pitchFamily="34" charset="0"/>
              </a:defRPr>
            </a:lvl3pPr>
            <a:lvl4pPr>
              <a:tabLst>
                <a:tab pos="767990" algn="l"/>
                <a:tab pos="1535980" algn="l"/>
                <a:tab pos="2305623" algn="l"/>
                <a:tab pos="3073613" algn="l"/>
              </a:tabLst>
              <a:defRPr sz="2400">
                <a:solidFill>
                  <a:schemeClr val="bg1"/>
                </a:solidFill>
                <a:latin typeface="Times New Roman" panose="02020603050405020304" pitchFamily="18" charset="0"/>
                <a:cs typeface="Lucida Sans Unicode" panose="020B0602030504020204" pitchFamily="34" charset="0"/>
              </a:defRPr>
            </a:lvl4pPr>
            <a:lvl5pPr>
              <a:tabLst>
                <a:tab pos="767990" algn="l"/>
                <a:tab pos="1535980" algn="l"/>
                <a:tab pos="2305623" algn="l"/>
                <a:tab pos="3073613" algn="l"/>
              </a:tabLst>
              <a:defRPr sz="2400">
                <a:solidFill>
                  <a:schemeClr val="bg1"/>
                </a:solidFill>
                <a:latin typeface="Times New Roman" panose="02020603050405020304" pitchFamily="18" charset="0"/>
                <a:cs typeface="Lucida Sans Unicode" panose="020B0602030504020204" pitchFamily="34" charset="0"/>
              </a:defRPr>
            </a:lvl5pPr>
            <a:lvl6pPr marL="2616121" indent="-237829" defTabSz="475659" eaLnBrk="0" fontAlgn="base" hangingPunct="0">
              <a:spcBef>
                <a:spcPct val="0"/>
              </a:spcBef>
              <a:spcAft>
                <a:spcPct val="0"/>
              </a:spcAft>
              <a:tabLst>
                <a:tab pos="767990" algn="l"/>
                <a:tab pos="1535980" algn="l"/>
                <a:tab pos="2305623" algn="l"/>
                <a:tab pos="3073613" algn="l"/>
              </a:tabLst>
              <a:defRPr sz="2400">
                <a:solidFill>
                  <a:schemeClr val="bg1"/>
                </a:solidFill>
                <a:latin typeface="Times New Roman" panose="02020603050405020304" pitchFamily="18" charset="0"/>
                <a:cs typeface="Lucida Sans Unicode" panose="020B0602030504020204" pitchFamily="34" charset="0"/>
              </a:defRPr>
            </a:lvl6pPr>
            <a:lvl7pPr marL="3091780" indent="-237829" defTabSz="475659" eaLnBrk="0" fontAlgn="base" hangingPunct="0">
              <a:spcBef>
                <a:spcPct val="0"/>
              </a:spcBef>
              <a:spcAft>
                <a:spcPct val="0"/>
              </a:spcAft>
              <a:tabLst>
                <a:tab pos="767990" algn="l"/>
                <a:tab pos="1535980" algn="l"/>
                <a:tab pos="2305623" algn="l"/>
                <a:tab pos="3073613" algn="l"/>
              </a:tabLst>
              <a:defRPr sz="2400">
                <a:solidFill>
                  <a:schemeClr val="bg1"/>
                </a:solidFill>
                <a:latin typeface="Times New Roman" panose="02020603050405020304" pitchFamily="18" charset="0"/>
                <a:cs typeface="Lucida Sans Unicode" panose="020B0602030504020204" pitchFamily="34" charset="0"/>
              </a:defRPr>
            </a:lvl7pPr>
            <a:lvl8pPr marL="3567438" indent="-237829" defTabSz="475659" eaLnBrk="0" fontAlgn="base" hangingPunct="0">
              <a:spcBef>
                <a:spcPct val="0"/>
              </a:spcBef>
              <a:spcAft>
                <a:spcPct val="0"/>
              </a:spcAft>
              <a:tabLst>
                <a:tab pos="767990" algn="l"/>
                <a:tab pos="1535980" algn="l"/>
                <a:tab pos="2305623" algn="l"/>
                <a:tab pos="3073613" algn="l"/>
              </a:tabLst>
              <a:defRPr sz="2400">
                <a:solidFill>
                  <a:schemeClr val="bg1"/>
                </a:solidFill>
                <a:latin typeface="Times New Roman" panose="02020603050405020304" pitchFamily="18" charset="0"/>
                <a:cs typeface="Lucida Sans Unicode" panose="020B0602030504020204" pitchFamily="34" charset="0"/>
              </a:defRPr>
            </a:lvl8pPr>
            <a:lvl9pPr marL="4043097" indent="-237829" defTabSz="475659" eaLnBrk="0" fontAlgn="base" hangingPunct="0">
              <a:spcBef>
                <a:spcPct val="0"/>
              </a:spcBef>
              <a:spcAft>
                <a:spcPct val="0"/>
              </a:spcAft>
              <a:tabLst>
                <a:tab pos="767990" algn="l"/>
                <a:tab pos="1535980" algn="l"/>
                <a:tab pos="2305623" algn="l"/>
                <a:tab pos="3073613" algn="l"/>
              </a:tabLst>
              <a:defRPr sz="2400">
                <a:solidFill>
                  <a:schemeClr val="bg1"/>
                </a:solidFill>
                <a:latin typeface="Times New Roman" panose="02020603050405020304" pitchFamily="18" charset="0"/>
                <a:cs typeface="Lucida Sans Unicode" panose="020B0602030504020204" pitchFamily="34" charset="0"/>
              </a:defRPr>
            </a:lvl9pPr>
          </a:lstStyle>
          <a:p>
            <a:fld id="{7F209087-A668-42C5-A925-471D31F3CFF1}" type="slidenum">
              <a:rPr lang="en-US" altLang="en-US" sz="1200">
                <a:solidFill>
                  <a:srgbClr val="000000"/>
                </a:solidFill>
                <a:latin typeface="Verdana" panose="020B0604030504040204" pitchFamily="34" charset="0"/>
                <a:cs typeface="Verdana" panose="020B0604030504040204" pitchFamily="34" charset="0"/>
              </a:rPr>
              <a:pPr/>
              <a:t>18</a:t>
            </a:fld>
            <a:endParaRPr lang="en-US" altLang="en-US" sz="1300" dirty="0">
              <a:solidFill>
                <a:srgbClr val="000000"/>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66995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spcAft>
                <a:spcPct val="0"/>
              </a:spcAft>
            </a:pPr>
            <a:r>
              <a:rPr lang="en-US" altLang="en-US" dirty="0">
                <a:latin typeface="Verdana" panose="020B0604030504040204" pitchFamily="34" charset="0"/>
                <a:cs typeface="Verdana" panose="020B0604030504040204" pitchFamily="34" charset="0"/>
              </a:rPr>
              <a:t>CRC tests to ensure the assessments lead to at least 75% consistency between social workers. In files where there is less than 75% consistency, CRC adjusts training or revises the assessment itself, depending on the context. </a:t>
            </a:r>
          </a:p>
        </p:txBody>
      </p:sp>
      <p:sp>
        <p:nvSpPr>
          <p:cNvPr id="4" name="Slide Number Placeholder 3"/>
          <p:cNvSpPr>
            <a:spLocks noGrp="1"/>
          </p:cNvSpPr>
          <p:nvPr>
            <p:ph type="sldNum" sz="quarter" idx="10"/>
          </p:nvPr>
        </p:nvSpPr>
        <p:spPr/>
        <p:txBody>
          <a:bodyPr/>
          <a:lstStyle/>
          <a:p>
            <a:fld id="{4A7E0AFB-9A70-451E-8986-53CF6C94FDC1}" type="slidenum">
              <a:rPr lang="en-US" smtClean="0"/>
              <a:pPr/>
              <a:t>19</a:t>
            </a:fld>
            <a:endParaRPr lang="en-US" dirty="0"/>
          </a:p>
        </p:txBody>
      </p:sp>
    </p:spTree>
    <p:extLst>
      <p:ext uri="{BB962C8B-B14F-4D97-AF65-F5344CB8AC3E}">
        <p14:creationId xmlns:p14="http://schemas.microsoft.com/office/powerpoint/2010/main" val="3829741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kern="1200" smtClean="0">
                <a:solidFill>
                  <a:schemeClr val="tx1"/>
                </a:solidFill>
                <a:effectLst/>
              </a:rPr>
              <a:t>Suggested warm-up </a:t>
            </a:r>
            <a:r>
              <a:rPr lang="en-US" b="1" kern="1200" dirty="0" smtClean="0">
                <a:solidFill>
                  <a:schemeClr val="tx1"/>
                </a:solidFill>
                <a:effectLst/>
              </a:rPr>
              <a:t>activity </a:t>
            </a:r>
          </a:p>
          <a:p>
            <a:r>
              <a:rPr lang="en-US" kern="1200" dirty="0" smtClean="0">
                <a:solidFill>
                  <a:schemeClr val="tx1"/>
                </a:solidFill>
                <a:effectLst/>
              </a:rPr>
              <a:t>Table talk activity: ask participants to introduce themselves and identify their program assignment.</a:t>
            </a:r>
          </a:p>
          <a:p>
            <a:endParaRPr lang="en-US" kern="1200" dirty="0" smtClean="0">
              <a:solidFill>
                <a:schemeClr val="tx1"/>
              </a:solidFill>
              <a:effectLst/>
            </a:endParaRPr>
          </a:p>
          <a:p>
            <a:r>
              <a:rPr lang="en-US" kern="1200" dirty="0" smtClean="0">
                <a:solidFill>
                  <a:schemeClr val="tx1"/>
                </a:solidFill>
                <a:effectLst/>
              </a:rPr>
              <a:t>Then ask tables to discuss the following:</a:t>
            </a:r>
          </a:p>
          <a:p>
            <a:r>
              <a:rPr lang="en-US" kern="1200" dirty="0" smtClean="0">
                <a:solidFill>
                  <a:schemeClr val="tx1"/>
                </a:solidFill>
                <a:effectLst/>
              </a:rPr>
              <a:t> </a:t>
            </a:r>
          </a:p>
          <a:p>
            <a:r>
              <a:rPr lang="en-US" kern="1200" dirty="0" smtClean="0">
                <a:solidFill>
                  <a:schemeClr val="tx1"/>
                </a:solidFill>
                <a:effectLst/>
              </a:rPr>
              <a:t>Each participant scales their knowledge of the SDM system from 0 (new to system, no knowledge) to 10 (extensive experience with or can teach SDM tools). </a:t>
            </a:r>
          </a:p>
          <a:p>
            <a:r>
              <a:rPr lang="en-US" kern="1200" dirty="0" smtClean="0">
                <a:solidFill>
                  <a:schemeClr val="tx1"/>
                </a:solidFill>
                <a:effectLst/>
              </a:rPr>
              <a:t> </a:t>
            </a:r>
          </a:p>
          <a:p>
            <a:pPr lvl="0"/>
            <a:r>
              <a:rPr lang="en-US" kern="1200" dirty="0" smtClean="0">
                <a:solidFill>
                  <a:schemeClr val="tx1"/>
                </a:solidFill>
                <a:effectLst/>
              </a:rPr>
              <a:t>Each participant thinks of a word or phrase that describes what they have heard about or what they think about the SDM system.</a:t>
            </a:r>
          </a:p>
          <a:p>
            <a:pPr lvl="0"/>
            <a:endParaRPr lang="en-US" kern="1200" dirty="0" smtClean="0">
              <a:solidFill>
                <a:schemeClr val="tx1"/>
              </a:solidFill>
              <a:effectLst/>
            </a:endParaRPr>
          </a:p>
          <a:p>
            <a:r>
              <a:rPr lang="en-US" kern="1200" dirty="0" smtClean="0">
                <a:solidFill>
                  <a:schemeClr val="tx1"/>
                </a:solidFill>
                <a:effectLst/>
              </a:rPr>
              <a:t>Engage</a:t>
            </a:r>
            <a:r>
              <a:rPr lang="en-US" kern="1200" baseline="0" dirty="0" smtClean="0">
                <a:solidFill>
                  <a:schemeClr val="tx1"/>
                </a:solidFill>
                <a:effectLst/>
              </a:rPr>
              <a:t> group in</a:t>
            </a:r>
            <a:r>
              <a:rPr lang="en-US" kern="1200" dirty="0" smtClean="0">
                <a:solidFill>
                  <a:schemeClr val="tx1"/>
                </a:solidFill>
                <a:effectLst/>
              </a:rPr>
              <a:t> report out – charting program assignment (relates to decision point), experience (supports real-time needs assessment) and word/phrase (surfaces attitudes and beliefs about SDM that can be used to surface important teaching points about SDM).</a:t>
            </a:r>
          </a:p>
          <a:p>
            <a:r>
              <a:rPr lang="en-US" kern="1200" dirty="0" smtClean="0">
                <a:solidFill>
                  <a:schemeClr val="tx1"/>
                </a:solidFill>
                <a:effectLst/>
              </a:rPr>
              <a:t> </a:t>
            </a:r>
          </a:p>
          <a:p>
            <a:r>
              <a:rPr lang="en-US" b="1" kern="1200" smtClean="0">
                <a:solidFill>
                  <a:schemeClr val="tx1"/>
                </a:solidFill>
                <a:effectLst/>
              </a:rPr>
              <a:t>To save time, </a:t>
            </a:r>
            <a:r>
              <a:rPr lang="en-US" b="1" kern="1200" dirty="0" smtClean="0">
                <a:solidFill>
                  <a:schemeClr val="tx1"/>
                </a:solidFill>
                <a:effectLst/>
              </a:rPr>
              <a:t>trainer may use </a:t>
            </a:r>
            <a:r>
              <a:rPr lang="en-US" b="1" kern="1200" smtClean="0">
                <a:solidFill>
                  <a:schemeClr val="tx1"/>
                </a:solidFill>
                <a:effectLst/>
              </a:rPr>
              <a:t>alternative large-</a:t>
            </a:r>
            <a:r>
              <a:rPr lang="en-US" b="1" kern="1200" baseline="0" smtClean="0">
                <a:solidFill>
                  <a:schemeClr val="tx1"/>
                </a:solidFill>
                <a:effectLst/>
              </a:rPr>
              <a:t>group</a:t>
            </a:r>
            <a:r>
              <a:rPr lang="en-US" b="1" kern="1200" smtClean="0">
                <a:solidFill>
                  <a:schemeClr val="tx1"/>
                </a:solidFill>
                <a:effectLst/>
              </a:rPr>
              <a:t> </a:t>
            </a:r>
            <a:r>
              <a:rPr lang="en-US" b="1" kern="1200" dirty="0" smtClean="0">
                <a:solidFill>
                  <a:schemeClr val="tx1"/>
                </a:solidFill>
                <a:effectLst/>
              </a:rPr>
              <a:t>warm-up (when using alternative activity, hide or modify this slide)  as follows:</a:t>
            </a:r>
          </a:p>
          <a:p>
            <a:endParaRPr lang="en-US" b="1" kern="1200" dirty="0" smtClean="0">
              <a:solidFill>
                <a:schemeClr val="tx1"/>
              </a:solidFill>
              <a:effectLst/>
            </a:endParaRPr>
          </a:p>
          <a:p>
            <a:r>
              <a:rPr lang="en-US" kern="1200" dirty="0" smtClean="0">
                <a:solidFill>
                  <a:schemeClr val="tx1"/>
                </a:solidFill>
                <a:effectLst/>
              </a:rPr>
              <a:t>Ask participants to write their name with their non-dominant hand.</a:t>
            </a:r>
          </a:p>
          <a:p>
            <a:r>
              <a:rPr lang="en-US" kern="1200" dirty="0" smtClean="0">
                <a:solidFill>
                  <a:schemeClr val="tx1"/>
                </a:solidFill>
                <a:effectLst/>
              </a:rPr>
              <a:t> </a:t>
            </a:r>
          </a:p>
          <a:p>
            <a:r>
              <a:rPr lang="en-US" kern="1200" smtClean="0">
                <a:solidFill>
                  <a:schemeClr val="tx1"/>
                </a:solidFill>
                <a:effectLst/>
              </a:rPr>
              <a:t>In large-group </a:t>
            </a:r>
            <a:r>
              <a:rPr lang="en-US" kern="1200" dirty="0" smtClean="0">
                <a:solidFill>
                  <a:schemeClr val="tx1"/>
                </a:solidFill>
                <a:effectLst/>
              </a:rPr>
              <a:t>format, have them discuss and describe how it felt to try this.  </a:t>
            </a:r>
          </a:p>
          <a:p>
            <a:endParaRPr lang="en-US" kern="1200" dirty="0" smtClean="0">
              <a:solidFill>
                <a:schemeClr val="tx1"/>
              </a:solidFill>
              <a:effectLst/>
            </a:endParaRPr>
          </a:p>
          <a:p>
            <a:r>
              <a:rPr lang="en-US" kern="1200" dirty="0" smtClean="0">
                <a:solidFill>
                  <a:schemeClr val="tx1"/>
                </a:solidFill>
                <a:effectLst/>
              </a:rPr>
              <a:t>Learning point</a:t>
            </a:r>
            <a:r>
              <a:rPr lang="en-US" kern="1200" smtClean="0">
                <a:solidFill>
                  <a:schemeClr val="tx1"/>
                </a:solidFill>
                <a:effectLst/>
              </a:rPr>
              <a:t>:  Learning </a:t>
            </a:r>
            <a:r>
              <a:rPr lang="en-US" kern="1200" dirty="0" smtClean="0">
                <a:solidFill>
                  <a:schemeClr val="tx1"/>
                </a:solidFill>
                <a:effectLst/>
              </a:rPr>
              <a:t>new practices takes effort to master</a:t>
            </a:r>
            <a:r>
              <a:rPr lang="en-US" kern="1200" baseline="0" dirty="0" smtClean="0">
                <a:solidFill>
                  <a:schemeClr val="tx1"/>
                </a:solidFill>
                <a:effectLst/>
              </a:rPr>
              <a:t> and can feel awkward in the beginning.</a:t>
            </a:r>
            <a:endParaRPr lang="en-US" kern="1200" dirty="0" smtClean="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fld id="{42492CAD-1083-47D9-AFC5-F7954354FED2}" type="slidenum">
              <a:rPr lang="en-US" altLang="en-US" smtClean="0"/>
              <a:pPr/>
              <a:t>2</a:t>
            </a:fld>
            <a:endParaRPr lang="en-US" altLang="en-US" dirty="0"/>
          </a:p>
        </p:txBody>
      </p:sp>
    </p:spTree>
    <p:extLst>
      <p:ext uri="{BB962C8B-B14F-4D97-AF65-F5344CB8AC3E}">
        <p14:creationId xmlns:p14="http://schemas.microsoft.com/office/powerpoint/2010/main" val="2613575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Verdana" panose="020B0604030504040204" pitchFamily="34" charset="0"/>
                <a:ea typeface="Verdana" panose="020B0604030504040204" pitchFamily="34" charset="0"/>
                <a:cs typeface="Verdana" panose="020B0604030504040204" pitchFamily="34" charset="0"/>
              </a:rPr>
              <a:t>CRC has found that consistency in decision making is not enough. </a:t>
            </a:r>
            <a:r>
              <a:rPr lang="en-US" altLang="ja-JP" dirty="0" smtClean="0">
                <a:latin typeface="Verdana" panose="020B0604030504040204" pitchFamily="34" charset="0"/>
                <a:ea typeface="Verdana" panose="020B0604030504040204" pitchFamily="34" charset="0"/>
                <a:cs typeface="Verdana" panose="020B0604030504040204" pitchFamily="34" charset="0"/>
              </a:rPr>
              <a:t>We can all agree on the wrong answer,</a:t>
            </a:r>
            <a:r>
              <a:rPr lang="en-US" altLang="ja-JP" baseline="0" dirty="0" smtClean="0">
                <a:latin typeface="Verdana" panose="020B0604030504040204" pitchFamily="34" charset="0"/>
                <a:ea typeface="Verdana" panose="020B0604030504040204" pitchFamily="34" charset="0"/>
                <a:cs typeface="Verdana" panose="020B0604030504040204" pitchFamily="34" charset="0"/>
              </a:rPr>
              <a:t> but it</a:t>
            </a:r>
            <a:r>
              <a:rPr lang="en-US" altLang="ja-JP" dirty="0" smtClean="0">
                <a:latin typeface="Verdana" panose="020B0604030504040204" pitchFamily="34" charset="0"/>
                <a:ea typeface="Verdana" panose="020B0604030504040204" pitchFamily="34" charset="0"/>
                <a:cs typeface="Verdana" panose="020B0604030504040204" pitchFamily="34" charset="0"/>
              </a:rPr>
              <a:t> is also important that decisions are accurate. In other words, our</a:t>
            </a:r>
            <a:r>
              <a:rPr lang="en-US" altLang="ja-JP" baseline="0" dirty="0" smtClean="0">
                <a:latin typeface="Verdana" panose="020B0604030504040204" pitchFamily="34" charset="0"/>
                <a:ea typeface="Verdana" panose="020B0604030504040204" pitchFamily="34" charset="0"/>
                <a:cs typeface="Verdana" panose="020B0604030504040204" pitchFamily="34" charset="0"/>
              </a:rPr>
              <a:t> </a:t>
            </a:r>
            <a:r>
              <a:rPr lang="en-US" altLang="en-US" dirty="0">
                <a:latin typeface="Verdana" panose="020B0604030504040204" pitchFamily="34" charset="0"/>
                <a:ea typeface="Verdana" panose="020B0604030504040204" pitchFamily="34" charset="0"/>
                <a:cs typeface="Verdana" panose="020B0604030504040204" pitchFamily="34" charset="0"/>
              </a:rPr>
              <a:t>decisions should be both consistent </a:t>
            </a:r>
            <a:r>
              <a:rPr lang="en-US" altLang="en-US" i="1" dirty="0">
                <a:latin typeface="Verdana" panose="020B0604030504040204" pitchFamily="34" charset="0"/>
                <a:ea typeface="Verdana" panose="020B0604030504040204" pitchFamily="34" charset="0"/>
                <a:cs typeface="Verdana" panose="020B0604030504040204" pitchFamily="34" charset="0"/>
              </a:rPr>
              <a:t>and</a:t>
            </a:r>
            <a:r>
              <a:rPr lang="en-US" altLang="en-US" dirty="0">
                <a:latin typeface="Verdana" panose="020B0604030504040204" pitchFamily="34" charset="0"/>
                <a:ea typeface="Verdana" panose="020B0604030504040204" pitchFamily="34" charset="0"/>
                <a:cs typeface="Verdana" panose="020B0604030504040204" pitchFamily="34" charset="0"/>
              </a:rPr>
              <a:t> accurate. </a:t>
            </a:r>
          </a:p>
          <a:p>
            <a:endParaRPr lang="en-US" altLang="en-US" dirty="0">
              <a:latin typeface="Verdana" panose="020B0604030504040204" pitchFamily="34" charset="0"/>
              <a:ea typeface="Verdana" panose="020B0604030504040204" pitchFamily="34" charset="0"/>
              <a:cs typeface="Verdana" panose="020B0604030504040204" pitchFamily="34" charset="0"/>
            </a:endParaRPr>
          </a:p>
          <a:p>
            <a:r>
              <a:rPr lang="en-US" altLang="en-US" dirty="0">
                <a:latin typeface="Verdana" panose="020B0604030504040204" pitchFamily="34" charset="0"/>
                <a:ea typeface="Verdana" panose="020B0604030504040204" pitchFamily="34" charset="0"/>
                <a:cs typeface="Verdana" panose="020B0604030504040204" pitchFamily="34" charset="0"/>
              </a:rPr>
              <a:t>Let’s take a look at the </a:t>
            </a:r>
            <a:r>
              <a:rPr lang="en-US" altLang="en-US" dirty="0" smtClean="0">
                <a:latin typeface="Verdana" panose="020B0604030504040204" pitchFamily="34" charset="0"/>
                <a:ea typeface="Verdana" panose="020B0604030504040204" pitchFamily="34" charset="0"/>
                <a:cs typeface="Verdana" panose="020B0604030504040204" pitchFamily="34" charset="0"/>
              </a:rPr>
              <a:t>person </a:t>
            </a:r>
            <a:r>
              <a:rPr lang="en-US" altLang="en-US" dirty="0">
                <a:latin typeface="Verdana" panose="020B0604030504040204" pitchFamily="34" charset="0"/>
                <a:ea typeface="Verdana" panose="020B0604030504040204" pitchFamily="34" charset="0"/>
                <a:cs typeface="Verdana" panose="020B0604030504040204" pitchFamily="34" charset="0"/>
              </a:rPr>
              <a:t>in the picture. The archer’s aim was accurate and the arrow has gone through the apple. However, imagine that the archer aimed for the apple and missed. What would be the consequences? What would be the consequences if all archers consistently missed the apple?</a:t>
            </a:r>
          </a:p>
          <a:p>
            <a:endParaRPr lang="en-US" altLang="en-US" dirty="0">
              <a:latin typeface="Verdana" panose="020B0604030504040204" pitchFamily="34" charset="0"/>
              <a:ea typeface="Verdana" panose="020B0604030504040204" pitchFamily="34" charset="0"/>
              <a:cs typeface="Verdana" panose="020B0604030504040204" pitchFamily="34" charset="0"/>
            </a:endParaRPr>
          </a:p>
          <a:p>
            <a:pPr defTabSz="951317">
              <a:defRPr/>
            </a:pPr>
            <a:r>
              <a:rPr lang="en-US" altLang="en-US" dirty="0">
                <a:latin typeface="Verdana" panose="020B0604030504040204" pitchFamily="34" charset="0"/>
                <a:ea typeface="Verdana" panose="020B0604030504040204" pitchFamily="34" charset="0"/>
                <a:cs typeface="Verdana" panose="020B0604030504040204" pitchFamily="34" charset="0"/>
              </a:rPr>
              <a:t>The importance of accuracy carries over to decision making in child protection. We want people’s decisions to be consistent, but we also want then to be accurate, or right. The question here </a:t>
            </a:r>
            <a:r>
              <a:rPr lang="en-US" altLang="en-US" dirty="0" smtClean="0">
                <a:latin typeface="Verdana" panose="020B0604030504040204" pitchFamily="34" charset="0"/>
                <a:ea typeface="Verdana" panose="020B0604030504040204" pitchFamily="34" charset="0"/>
                <a:cs typeface="Verdana" panose="020B0604030504040204" pitchFamily="34" charset="0"/>
              </a:rPr>
              <a:t>is: </a:t>
            </a:r>
            <a:r>
              <a:rPr lang="en-US" altLang="en-US" dirty="0">
                <a:latin typeface="Verdana" panose="020B0604030504040204" pitchFamily="34" charset="0"/>
                <a:ea typeface="Verdana" panose="020B0604030504040204" pitchFamily="34" charset="0"/>
                <a:cs typeface="Verdana" panose="020B0604030504040204" pitchFamily="34" charset="0"/>
              </a:rPr>
              <a:t>i</a:t>
            </a:r>
            <a:r>
              <a:rPr lang="en-US" altLang="ja-JP" dirty="0" smtClean="0">
                <a:latin typeface="Verdana" panose="020B0604030504040204" pitchFamily="34" charset="0"/>
                <a:ea typeface="Verdana" panose="020B0604030504040204" pitchFamily="34" charset="0"/>
                <a:cs typeface="Verdana" panose="020B0604030504040204" pitchFamily="34" charset="0"/>
              </a:rPr>
              <a:t>f an assessment leads to a decision, is it the right decision?</a:t>
            </a:r>
            <a:r>
              <a:rPr lang="en-US" altLang="ja-JP" baseline="0" dirty="0" smtClean="0">
                <a:latin typeface="Verdana" panose="020B0604030504040204" pitchFamily="34" charset="0"/>
                <a:ea typeface="Verdana" panose="020B0604030504040204" pitchFamily="34" charset="0"/>
                <a:cs typeface="Verdana" panose="020B0604030504040204" pitchFamily="34" charset="0"/>
              </a:rPr>
              <a:t> Consistently making the wrong decision could have real consequences for children and families. Imagine an assessment that consistently recommends file closure for families with outstanding safety threats. What could happen?</a:t>
            </a:r>
          </a:p>
          <a:p>
            <a:pPr defTabSz="951317">
              <a:defRPr/>
            </a:pPr>
            <a:endParaRPr lang="en-US" altLang="ja-JP" baseline="0" dirty="0" smtClean="0">
              <a:latin typeface="Verdana" panose="020B0604030504040204" pitchFamily="34" charset="0"/>
              <a:ea typeface="Verdana" panose="020B0604030504040204" pitchFamily="34" charset="0"/>
              <a:cs typeface="Verdana" panose="020B0604030504040204" pitchFamily="34" charset="0"/>
            </a:endParaRPr>
          </a:p>
          <a:p>
            <a:pPr defTabSz="951317">
              <a:defRPr/>
            </a:pPr>
            <a:r>
              <a:rPr lang="en-US" altLang="ja-JP" baseline="0" dirty="0" smtClean="0">
                <a:latin typeface="Verdana" panose="020B0604030504040204" pitchFamily="34" charset="0"/>
                <a:ea typeface="Verdana" panose="020B0604030504040204" pitchFamily="34" charset="0"/>
                <a:cs typeface="Verdana" panose="020B0604030504040204" pitchFamily="34" charset="0"/>
              </a:rPr>
              <a:t>CRC recognizes the importance of accuracy, and the SDM assessments have been thoroughly tested by examining how well the assessments’ recommendations relate to real outcomes for real families. Numerous studies from jurisdictions show a strong relationship between the results of the SDM assessments and the impact on children and families.</a:t>
            </a:r>
            <a:endParaRPr lang="en-US" altLang="ja-JP"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A7E0AFB-9A70-451E-8986-53CF6C94FDC1}" type="slidenum">
              <a:rPr lang="en-US" smtClean="0"/>
              <a:pPr/>
              <a:t>20</a:t>
            </a:fld>
            <a:endParaRPr lang="en-US" dirty="0"/>
          </a:p>
        </p:txBody>
      </p:sp>
    </p:spTree>
    <p:extLst>
      <p:ext uri="{BB962C8B-B14F-4D97-AF65-F5344CB8AC3E}">
        <p14:creationId xmlns:p14="http://schemas.microsoft.com/office/powerpoint/2010/main" val="17157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85">
              <a:spcBef>
                <a:spcPct val="30000"/>
              </a:spcBef>
              <a:defRPr sz="1300">
                <a:solidFill>
                  <a:schemeClr val="tx1"/>
                </a:solidFill>
                <a:latin typeface="Times New Roman" panose="02020603050405020304" pitchFamily="18" charset="0"/>
              </a:defRPr>
            </a:lvl1pPr>
            <a:lvl2pPr marL="758310" indent="-291658" defTabSz="931685">
              <a:spcBef>
                <a:spcPct val="30000"/>
              </a:spcBef>
              <a:defRPr sz="1300">
                <a:solidFill>
                  <a:schemeClr val="tx1"/>
                </a:solidFill>
                <a:latin typeface="Times New Roman" panose="02020603050405020304" pitchFamily="18" charset="0"/>
              </a:defRPr>
            </a:lvl2pPr>
            <a:lvl3pPr marL="1166630" indent="-233326" defTabSz="931685">
              <a:spcBef>
                <a:spcPct val="30000"/>
              </a:spcBef>
              <a:defRPr sz="1300">
                <a:solidFill>
                  <a:schemeClr val="tx1"/>
                </a:solidFill>
                <a:latin typeface="Times New Roman" panose="02020603050405020304" pitchFamily="18" charset="0"/>
              </a:defRPr>
            </a:lvl3pPr>
            <a:lvl4pPr marL="1633282" indent="-233326" defTabSz="931685">
              <a:spcBef>
                <a:spcPct val="30000"/>
              </a:spcBef>
              <a:defRPr sz="1300">
                <a:solidFill>
                  <a:schemeClr val="tx1"/>
                </a:solidFill>
                <a:latin typeface="Times New Roman" panose="02020603050405020304" pitchFamily="18" charset="0"/>
              </a:defRPr>
            </a:lvl4pPr>
            <a:lvl5pPr marL="2099934" indent="-233326" defTabSz="931685">
              <a:spcBef>
                <a:spcPct val="30000"/>
              </a:spcBef>
              <a:defRPr sz="1300">
                <a:solidFill>
                  <a:schemeClr val="tx1"/>
                </a:solidFill>
                <a:latin typeface="Times New Roman" panose="02020603050405020304" pitchFamily="18" charset="0"/>
              </a:defRPr>
            </a:lvl5pPr>
            <a:lvl6pPr marL="2566586" indent="-233326" defTabSz="931685" eaLnBrk="0" fontAlgn="base" hangingPunct="0">
              <a:spcBef>
                <a:spcPct val="30000"/>
              </a:spcBef>
              <a:spcAft>
                <a:spcPct val="0"/>
              </a:spcAft>
              <a:defRPr sz="1300">
                <a:solidFill>
                  <a:schemeClr val="tx1"/>
                </a:solidFill>
                <a:latin typeface="Times New Roman" panose="02020603050405020304" pitchFamily="18" charset="0"/>
              </a:defRPr>
            </a:lvl6pPr>
            <a:lvl7pPr marL="3033238" indent="-233326" defTabSz="931685" eaLnBrk="0" fontAlgn="base" hangingPunct="0">
              <a:spcBef>
                <a:spcPct val="30000"/>
              </a:spcBef>
              <a:spcAft>
                <a:spcPct val="0"/>
              </a:spcAft>
              <a:defRPr sz="1300">
                <a:solidFill>
                  <a:schemeClr val="tx1"/>
                </a:solidFill>
                <a:latin typeface="Times New Roman" panose="02020603050405020304" pitchFamily="18" charset="0"/>
              </a:defRPr>
            </a:lvl7pPr>
            <a:lvl8pPr marL="3499890" indent="-233326" defTabSz="931685" eaLnBrk="0" fontAlgn="base" hangingPunct="0">
              <a:spcBef>
                <a:spcPct val="30000"/>
              </a:spcBef>
              <a:spcAft>
                <a:spcPct val="0"/>
              </a:spcAft>
              <a:defRPr sz="1300">
                <a:solidFill>
                  <a:schemeClr val="tx1"/>
                </a:solidFill>
                <a:latin typeface="Times New Roman" panose="02020603050405020304" pitchFamily="18" charset="0"/>
              </a:defRPr>
            </a:lvl8pPr>
            <a:lvl9pPr marL="3966542" indent="-233326" defTabSz="931685"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5A102D9A-72A8-4477-9CA5-9DAAE07E57F3}" type="slidenum">
              <a:rPr lang="en-US" altLang="en-US" sz="1200">
                <a:latin typeface="Verdana" panose="020B0604030504040204" pitchFamily="34" charset="0"/>
              </a:rPr>
              <a:pPr>
                <a:spcBef>
                  <a:spcPct val="0"/>
                </a:spcBef>
              </a:pPr>
              <a:t>21</a:t>
            </a:fld>
            <a:endParaRPr lang="en-US" altLang="en-US" dirty="0">
              <a:latin typeface="Verdana" panose="020B0604030504040204"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kern="1200" dirty="0" smtClean="0">
                <a:solidFill>
                  <a:schemeClr val="tx1"/>
                </a:solidFill>
                <a:effectLst/>
              </a:rPr>
              <a:t>This study used the same cases as in the original reliability study. In this part of the study, after assigning a risk rating using one of the three tools, readers were permitted to then read the rest of the case record to find out what actually happened. </a:t>
            </a:r>
          </a:p>
          <a:p>
            <a:r>
              <a:rPr lang="en-US" kern="1200" dirty="0" smtClean="0">
                <a:solidFill>
                  <a:schemeClr val="tx1"/>
                </a:solidFill>
                <a:effectLst/>
              </a:rPr>
              <a:t> </a:t>
            </a:r>
          </a:p>
          <a:p>
            <a:r>
              <a:rPr lang="en-US" kern="1200" dirty="0" smtClean="0">
                <a:solidFill>
                  <a:schemeClr val="tx1"/>
                </a:solidFill>
                <a:effectLst/>
              </a:rPr>
              <a:t>The raters using the research-based tool from Michigan’s SDM model had excellent results. Families assigned to the low-risk category had only half the recurrence rate of moderate-risk families, who in turn had only half the recurrence</a:t>
            </a:r>
            <a:r>
              <a:rPr lang="en-US" kern="1200" baseline="0" dirty="0" smtClean="0">
                <a:solidFill>
                  <a:schemeClr val="tx1"/>
                </a:solidFill>
                <a:effectLst/>
              </a:rPr>
              <a:t> </a:t>
            </a:r>
            <a:r>
              <a:rPr lang="en-US" kern="1200" dirty="0" smtClean="0">
                <a:solidFill>
                  <a:schemeClr val="tx1"/>
                </a:solidFill>
                <a:effectLst/>
              </a:rPr>
              <a:t>rate of high-risk families. </a:t>
            </a:r>
          </a:p>
          <a:p>
            <a:r>
              <a:rPr lang="en-US" kern="1200" dirty="0" smtClean="0">
                <a:solidFill>
                  <a:schemeClr val="tx1"/>
                </a:solidFill>
                <a:effectLst/>
              </a:rPr>
              <a:t> </a:t>
            </a:r>
          </a:p>
          <a:p>
            <a:r>
              <a:rPr lang="en-US" kern="1200" dirty="0" smtClean="0">
                <a:solidFill>
                  <a:schemeClr val="tx1"/>
                </a:solidFill>
                <a:effectLst/>
              </a:rPr>
              <a:t>The Fresno risk assessment, however, had almost no distinction among families assigned to different risk groups. The Washington tool did a little better at distinguishing high-risk from moderate-risk groups, but even there, families were only about one third more likely to experience future harm. There was no difference between low and moderate risk. In other words, these tools required work to complete, and they labeled a family, but that label related poorly to what actually happened.</a:t>
            </a:r>
          </a:p>
          <a:p>
            <a:r>
              <a:rPr lang="en-US" dirty="0"/>
              <a:t> </a:t>
            </a:r>
          </a:p>
          <a:p>
            <a:pPr marL="174994" indent="-174994">
              <a:buSzPct val="200000"/>
              <a:buBlip>
                <a:blip r:embed="rId3"/>
              </a:buBlip>
            </a:pPr>
            <a:r>
              <a:rPr lang="en-US" dirty="0"/>
              <a:t>DIGGING DEEPER: </a:t>
            </a:r>
            <a:r>
              <a:rPr lang="en-US" kern="1200" dirty="0" smtClean="0">
                <a:solidFill>
                  <a:schemeClr val="tx1"/>
                </a:solidFill>
                <a:effectLst/>
              </a:rPr>
              <a:t>Baird, S.C., &amp; Wagner, D. (2000). The relative validity of actuarial and consensus-based risk assessment systems. </a:t>
            </a:r>
            <a:r>
              <a:rPr lang="en-US" i="1" kern="1200" dirty="0" smtClean="0">
                <a:solidFill>
                  <a:schemeClr val="tx1"/>
                </a:solidFill>
                <a:effectLst/>
              </a:rPr>
              <a:t>Children and Youth Services Review</a:t>
            </a:r>
            <a:r>
              <a:rPr lang="en-US" kern="1200" dirty="0" smtClean="0">
                <a:solidFill>
                  <a:schemeClr val="tx1"/>
                </a:solidFill>
                <a:effectLst/>
              </a:rPr>
              <a:t>,</a:t>
            </a:r>
            <a:r>
              <a:rPr lang="en-US" i="1" kern="1200" dirty="0" smtClean="0">
                <a:solidFill>
                  <a:schemeClr val="tx1"/>
                </a:solidFill>
                <a:effectLst/>
              </a:rPr>
              <a:t> 22</a:t>
            </a:r>
            <a:r>
              <a:rPr lang="en-US" kern="1200" dirty="0" smtClean="0">
                <a:solidFill>
                  <a:schemeClr val="tx1"/>
                </a:solidFill>
                <a:effectLst/>
              </a:rPr>
              <a:t>(11–12), 839-871.</a:t>
            </a:r>
          </a:p>
          <a:p>
            <a:endParaRPr lang="en-US" altLang="en-US" dirty="0"/>
          </a:p>
        </p:txBody>
      </p:sp>
    </p:spTree>
    <p:extLst>
      <p:ext uri="{BB962C8B-B14F-4D97-AF65-F5344CB8AC3E}">
        <p14:creationId xmlns:p14="http://schemas.microsoft.com/office/powerpoint/2010/main" val="4263611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most recent</a:t>
            </a:r>
            <a:r>
              <a:rPr lang="en-US" baseline="0" dirty="0" smtClean="0"/>
              <a:t> California risk validation study in 2013, we can see that the SDM risk assessment continues to accurately classify families at higher risk for subsequent referrals, substantiations, and investigations that result in out-of-home care.</a:t>
            </a:r>
            <a:endParaRPr lang="en-US" dirty="0"/>
          </a:p>
        </p:txBody>
      </p:sp>
      <p:sp>
        <p:nvSpPr>
          <p:cNvPr id="4" name="Slide Number Placeholder 3"/>
          <p:cNvSpPr>
            <a:spLocks noGrp="1"/>
          </p:cNvSpPr>
          <p:nvPr>
            <p:ph type="sldNum" sz="quarter" idx="10"/>
          </p:nvPr>
        </p:nvSpPr>
        <p:spPr/>
        <p:txBody>
          <a:bodyPr/>
          <a:lstStyle/>
          <a:p>
            <a:fld id="{42492CAD-1083-47D9-AFC5-F7954354FED2}" type="slidenum">
              <a:rPr lang="en-US" altLang="en-US" smtClean="0"/>
              <a:pPr/>
              <a:t>22</a:t>
            </a:fld>
            <a:endParaRPr lang="en-US" altLang="en-US" dirty="0"/>
          </a:p>
        </p:txBody>
      </p:sp>
    </p:spTree>
    <p:extLst>
      <p:ext uri="{BB962C8B-B14F-4D97-AF65-F5344CB8AC3E}">
        <p14:creationId xmlns:p14="http://schemas.microsoft.com/office/powerpoint/2010/main" val="1486917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Verdana" panose="020B0604030504040204" pitchFamily="34" charset="0"/>
                <a:ea typeface="Verdana" panose="020B0604030504040204" pitchFamily="34" charset="0"/>
                <a:cs typeface="Verdana" panose="020B0604030504040204" pitchFamily="34" charset="0"/>
              </a:rPr>
              <a:t>Decisions should be structured, consistent, and accurate. Yet we also want to make sure that these decisions have the greatest impact on reducing future harm to children. This is done by ensuring that our limited resources are being used to help the families that are at greatest risk of </a:t>
            </a:r>
            <a:r>
              <a:rPr lang="en-US" altLang="en-US" dirty="0" smtClean="0">
                <a:latin typeface="Verdana" panose="020B0604030504040204" pitchFamily="34" charset="0"/>
                <a:ea typeface="Verdana" panose="020B0604030504040204" pitchFamily="34" charset="0"/>
                <a:cs typeface="Verdana" panose="020B0604030504040204" pitchFamily="34" charset="0"/>
              </a:rPr>
              <a:t>re-entering </a:t>
            </a:r>
            <a:r>
              <a:rPr lang="en-US" altLang="en-US" dirty="0">
                <a:latin typeface="Verdana" panose="020B0604030504040204" pitchFamily="34" charset="0"/>
                <a:ea typeface="Verdana" panose="020B0604030504040204" pitchFamily="34" charset="0"/>
                <a:cs typeface="Verdana" panose="020B0604030504040204" pitchFamily="34" charset="0"/>
              </a:rPr>
              <a:t>the system</a:t>
            </a:r>
            <a:r>
              <a:rPr lang="en-US" altLang="en-US" dirty="0" smtClean="0">
                <a:latin typeface="Verdana" panose="020B0604030504040204" pitchFamily="34" charset="0"/>
                <a:ea typeface="Verdana" panose="020B0604030504040204" pitchFamily="34" charset="0"/>
                <a:cs typeface="Verdana" panose="020B0604030504040204" pitchFamily="34" charset="0"/>
              </a:rPr>
              <a:t>.</a:t>
            </a:r>
          </a:p>
          <a:p>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endParaRPr lang="en-US" alt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4A7E0AFB-9A70-451E-8986-53CF6C94FDC1}" type="slidenum">
              <a:rPr lang="en-US" smtClean="0"/>
              <a:pPr/>
              <a:t>23</a:t>
            </a:fld>
            <a:endParaRPr lang="en-US" dirty="0"/>
          </a:p>
        </p:txBody>
      </p:sp>
    </p:spTree>
    <p:extLst>
      <p:ext uri="{BB962C8B-B14F-4D97-AF65-F5344CB8AC3E}">
        <p14:creationId xmlns:p14="http://schemas.microsoft.com/office/powerpoint/2010/main" val="2044235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F1AF5B-A04E-4DE2-8E21-A300742A06D0}" type="slidenum">
              <a:rPr lang="en-US" altLang="en-US"/>
              <a:pPr/>
              <a:t>24</a:t>
            </a:fld>
            <a:endParaRPr lang="en-US" alt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kern="1200" dirty="0" smtClean="0">
                <a:solidFill>
                  <a:schemeClr val="tx1"/>
                </a:solidFill>
                <a:effectLst/>
              </a:rPr>
              <a:t>This graph represents all children who were included in substantiated referrals in California in 2014. For each risk level, we are comparing how often there was another substantiated abuse/neglect investigation involving the child within six months. Notice that the recurrence rate is virtually the same for families at low and moderate risk, whether CPS services were provided or not. But for high-risk and very high-risk families, providing ongoing child welfare services reduced recurrence rates by about half. CRC has observed this pattern year after year in California.</a:t>
            </a:r>
          </a:p>
          <a:p>
            <a:r>
              <a:rPr lang="en-US" dirty="0"/>
              <a:t> </a:t>
            </a:r>
          </a:p>
          <a:p>
            <a:pPr marL="174994" indent="-174994">
              <a:buSzPct val="200000"/>
              <a:buBlip>
                <a:blip r:embed="rId3"/>
              </a:buBlip>
            </a:pPr>
            <a:r>
              <a:rPr lang="en-US" dirty="0"/>
              <a:t>DIGGING DEEPER: </a:t>
            </a:r>
            <a:r>
              <a:rPr lang="en-US" kern="1200" dirty="0" smtClean="0">
                <a:solidFill>
                  <a:schemeClr val="tx1"/>
                </a:solidFill>
                <a:effectLst/>
              </a:rPr>
              <a:t>http://nccdglobal.org/sites/default/files/publication_pdf/nm_1998_roundtable_risk.pdf</a:t>
            </a:r>
            <a:endParaRPr lang="en-US" altLang="en-US" dirty="0"/>
          </a:p>
        </p:txBody>
      </p:sp>
    </p:spTree>
    <p:extLst>
      <p:ext uri="{BB962C8B-B14F-4D97-AF65-F5344CB8AC3E}">
        <p14:creationId xmlns:p14="http://schemas.microsoft.com/office/powerpoint/2010/main" val="910760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graph shows how often cases are opened</a:t>
            </a:r>
            <a:r>
              <a:rPr lang="en-AU" baseline="0" dirty="0" smtClean="0"/>
              <a:t> to serve families according to their referral disposition finding and SDM risk level.  Workers in California are more likely to open cases with a substantiated allegation, but they are also using the guidance of the SDM risk Assessment to guide decisions about serving the families at highest risk for future child maltreatment.</a:t>
            </a:r>
            <a:endParaRPr lang="en-AU" dirty="0"/>
          </a:p>
        </p:txBody>
      </p:sp>
      <p:sp>
        <p:nvSpPr>
          <p:cNvPr id="4" name="Slide Number Placeholder 3"/>
          <p:cNvSpPr>
            <a:spLocks noGrp="1"/>
          </p:cNvSpPr>
          <p:nvPr>
            <p:ph type="sldNum" sz="quarter" idx="10"/>
          </p:nvPr>
        </p:nvSpPr>
        <p:spPr/>
        <p:txBody>
          <a:bodyPr/>
          <a:lstStyle/>
          <a:p>
            <a:fld id="{4A7E0AFB-9A70-451E-8986-53CF6C94FDC1}"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944991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85">
              <a:spcBef>
                <a:spcPct val="30000"/>
              </a:spcBef>
              <a:defRPr/>
            </a:pPr>
            <a:r>
              <a:rPr lang="en-US" kern="1200" dirty="0" smtClean="0">
                <a:solidFill>
                  <a:schemeClr val="tx1"/>
                </a:solidFill>
                <a:effectLst/>
              </a:rPr>
              <a:t>As effective as SDM tools can be at guiding decisions at the case level, the same information needed for those decisions in each case can be aggregated. This aggregated information is extraordinarily useful for making decisions at the level of the agency and the community.</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42492CAD-1083-47D9-AFC5-F7954354FED2}" type="slidenum">
              <a:rPr lang="en-US" altLang="en-US" smtClean="0"/>
              <a:pPr/>
              <a:t>26</a:t>
            </a:fld>
            <a:endParaRPr lang="en-US" altLang="en-US" dirty="0"/>
          </a:p>
        </p:txBody>
      </p:sp>
    </p:spTree>
    <p:extLst>
      <p:ext uri="{BB962C8B-B14F-4D97-AF65-F5344CB8AC3E}">
        <p14:creationId xmlns:p14="http://schemas.microsoft.com/office/powerpoint/2010/main" val="1627951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xfrm>
            <a:off x="689962" y="4415790"/>
            <a:ext cx="5630476"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One </a:t>
            </a:r>
            <a:r>
              <a:rPr lang="en-US" dirty="0"/>
              <a:t>important question for a child welfare agency is whether we are making the right decision </a:t>
            </a:r>
            <a:r>
              <a:rPr lang="en-US" dirty="0" smtClean="0"/>
              <a:t>about response </a:t>
            </a:r>
            <a:r>
              <a:rPr lang="en-US" dirty="0"/>
              <a:t>priority. It is much more efficient to assign a referral to a 10-day response. But if the child is in danger, a 10-day response may be unsafe for the child. So it is important to have feedback about how our decisions are working out. We know that almost 70% of referrals are being assigned to a 10-day response, and about 30% to an immediate response. Are the referrals assigned a 10-day response really okay for that response? Are those deemed to require an immediate response really more dangerous? </a:t>
            </a:r>
          </a:p>
          <a:p>
            <a:r>
              <a:rPr lang="en-US" dirty="0"/>
              <a:t> </a:t>
            </a:r>
          </a:p>
          <a:p>
            <a:r>
              <a:rPr lang="en-US" dirty="0"/>
              <a:t>This graph shows actual data from California in </a:t>
            </a:r>
            <a:r>
              <a:rPr lang="en-US" dirty="0" smtClean="0"/>
              <a:t>2014. </a:t>
            </a:r>
            <a:r>
              <a:rPr lang="en-US" dirty="0"/>
              <a:t>Only about </a:t>
            </a:r>
            <a:r>
              <a:rPr lang="en-US" dirty="0" smtClean="0"/>
              <a:t>3% </a:t>
            </a:r>
            <a:r>
              <a:rPr lang="en-US" dirty="0"/>
              <a:t>of 10-day referrals required a removal when the worker arrived. This is compared to about </a:t>
            </a:r>
            <a:r>
              <a:rPr lang="en-US" dirty="0" smtClean="0"/>
              <a:t>15% </a:t>
            </a:r>
            <a:r>
              <a:rPr lang="en-US" dirty="0"/>
              <a:t>of referrals that were assigned an immediate response and required a removal upon arrival. Immediate response referrals also were more likely to have an identified </a:t>
            </a:r>
            <a:r>
              <a:rPr lang="en-US" dirty="0" smtClean="0"/>
              <a:t>safety threat </a:t>
            </a:r>
            <a:r>
              <a:rPr lang="en-US" dirty="0"/>
              <a:t>that could be addressed with an in-home safety plan.</a:t>
            </a:r>
          </a:p>
          <a:p>
            <a:r>
              <a:rPr lang="en-US" dirty="0"/>
              <a:t> </a:t>
            </a:r>
          </a:p>
          <a:p>
            <a:r>
              <a:rPr lang="en-US" dirty="0"/>
              <a:t>We cannot be “perfect,” with 0% of 10-day responses having any danger at all </a:t>
            </a:r>
            <a:r>
              <a:rPr lang="en-US" dirty="0" smtClean="0"/>
              <a:t>(the reporter </a:t>
            </a:r>
            <a:r>
              <a:rPr lang="en-US" dirty="0"/>
              <a:t>does not always have or provide accurate information, situations change, etc.). And some situations will turn out to be LESS serious than originally thought based on the report. The key is to use data to continuously monitor the results of response priority decisions so that we can continue to strengthen the decisions</a:t>
            </a:r>
            <a:r>
              <a:rPr lang="en-US" dirty="0" smtClean="0"/>
              <a:t>.</a:t>
            </a:r>
            <a:endParaRPr lang="en-US" altLang="en-US" dirty="0"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C8F2229-7010-4292-AA66-94564DA13408}" type="slidenum">
              <a:rPr lang="en-US" altLang="en-US">
                <a:solidFill>
                  <a:prstClr val="black"/>
                </a:solidFill>
              </a:rPr>
              <a:pPr/>
              <a:t>27</a:t>
            </a:fld>
            <a:endParaRPr lang="en-US" altLang="en-US" dirty="0">
              <a:solidFill>
                <a:prstClr val="black"/>
              </a:solidFill>
            </a:endParaRPr>
          </a:p>
        </p:txBody>
      </p:sp>
    </p:spTree>
    <p:extLst>
      <p:ext uri="{BB962C8B-B14F-4D97-AF65-F5344CB8AC3E}">
        <p14:creationId xmlns:p14="http://schemas.microsoft.com/office/powerpoint/2010/main" val="29432705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85">
              <a:spcBef>
                <a:spcPct val="30000"/>
              </a:spcBef>
              <a:defRPr sz="1300">
                <a:solidFill>
                  <a:schemeClr val="tx1"/>
                </a:solidFill>
                <a:latin typeface="Times New Roman" panose="02020603050405020304" pitchFamily="18" charset="0"/>
              </a:defRPr>
            </a:lvl1pPr>
            <a:lvl2pPr marL="758310" indent="-291658" defTabSz="931685">
              <a:spcBef>
                <a:spcPct val="30000"/>
              </a:spcBef>
              <a:defRPr sz="1300">
                <a:solidFill>
                  <a:schemeClr val="tx1"/>
                </a:solidFill>
                <a:latin typeface="Times New Roman" panose="02020603050405020304" pitchFamily="18" charset="0"/>
              </a:defRPr>
            </a:lvl2pPr>
            <a:lvl3pPr marL="1166630" indent="-233326" defTabSz="931685">
              <a:spcBef>
                <a:spcPct val="30000"/>
              </a:spcBef>
              <a:defRPr sz="1300">
                <a:solidFill>
                  <a:schemeClr val="tx1"/>
                </a:solidFill>
                <a:latin typeface="Times New Roman" panose="02020603050405020304" pitchFamily="18" charset="0"/>
              </a:defRPr>
            </a:lvl3pPr>
            <a:lvl4pPr marL="1633282" indent="-233326" defTabSz="931685">
              <a:spcBef>
                <a:spcPct val="30000"/>
              </a:spcBef>
              <a:defRPr sz="1300">
                <a:solidFill>
                  <a:schemeClr val="tx1"/>
                </a:solidFill>
                <a:latin typeface="Times New Roman" panose="02020603050405020304" pitchFamily="18" charset="0"/>
              </a:defRPr>
            </a:lvl4pPr>
            <a:lvl5pPr marL="2099934" indent="-233326" defTabSz="931685">
              <a:spcBef>
                <a:spcPct val="30000"/>
              </a:spcBef>
              <a:defRPr sz="1300">
                <a:solidFill>
                  <a:schemeClr val="tx1"/>
                </a:solidFill>
                <a:latin typeface="Times New Roman" panose="02020603050405020304" pitchFamily="18" charset="0"/>
              </a:defRPr>
            </a:lvl5pPr>
            <a:lvl6pPr marL="2566586" indent="-233326" defTabSz="931685" eaLnBrk="0" fontAlgn="base" hangingPunct="0">
              <a:spcBef>
                <a:spcPct val="30000"/>
              </a:spcBef>
              <a:spcAft>
                <a:spcPct val="0"/>
              </a:spcAft>
              <a:defRPr sz="1300">
                <a:solidFill>
                  <a:schemeClr val="tx1"/>
                </a:solidFill>
                <a:latin typeface="Times New Roman" panose="02020603050405020304" pitchFamily="18" charset="0"/>
              </a:defRPr>
            </a:lvl6pPr>
            <a:lvl7pPr marL="3033238" indent="-233326" defTabSz="931685" eaLnBrk="0" fontAlgn="base" hangingPunct="0">
              <a:spcBef>
                <a:spcPct val="30000"/>
              </a:spcBef>
              <a:spcAft>
                <a:spcPct val="0"/>
              </a:spcAft>
              <a:defRPr sz="1300">
                <a:solidFill>
                  <a:schemeClr val="tx1"/>
                </a:solidFill>
                <a:latin typeface="Times New Roman" panose="02020603050405020304" pitchFamily="18" charset="0"/>
              </a:defRPr>
            </a:lvl7pPr>
            <a:lvl8pPr marL="3499890" indent="-233326" defTabSz="931685" eaLnBrk="0" fontAlgn="base" hangingPunct="0">
              <a:spcBef>
                <a:spcPct val="30000"/>
              </a:spcBef>
              <a:spcAft>
                <a:spcPct val="0"/>
              </a:spcAft>
              <a:defRPr sz="1300">
                <a:solidFill>
                  <a:schemeClr val="tx1"/>
                </a:solidFill>
                <a:latin typeface="Times New Roman" panose="02020603050405020304" pitchFamily="18" charset="0"/>
              </a:defRPr>
            </a:lvl8pPr>
            <a:lvl9pPr marL="3966542" indent="-233326" defTabSz="931685"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8441C34F-BBB7-4C40-98C7-26921D34E2BA}" type="slidenum">
              <a:rPr lang="en-US" altLang="en-US" sz="1200">
                <a:latin typeface="Verdana" panose="020B0604030504040204" pitchFamily="34" charset="0"/>
              </a:rPr>
              <a:pPr>
                <a:spcBef>
                  <a:spcPct val="0"/>
                </a:spcBef>
              </a:pPr>
              <a:t>28</a:t>
            </a:fld>
            <a:endParaRPr lang="en-US" altLang="en-US" dirty="0">
              <a:latin typeface="Verdana" panose="020B0604030504040204"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kern="1200" dirty="0" smtClean="0">
                <a:solidFill>
                  <a:schemeClr val="tx1"/>
                </a:solidFill>
                <a:effectLst/>
              </a:rPr>
              <a:t>It’s important to note that outcomes improved for ALL children. Both Black and White children were more likely to achieve permanency in the SDM pilot group than in the comparison group. </a:t>
            </a:r>
          </a:p>
          <a:p>
            <a:r>
              <a:rPr lang="en-US" dirty="0"/>
              <a:t> </a:t>
            </a:r>
            <a:endParaRPr lang="en-US" altLang="en-US" dirty="0"/>
          </a:p>
        </p:txBody>
      </p:sp>
    </p:spTree>
    <p:extLst>
      <p:ext uri="{BB962C8B-B14F-4D97-AF65-F5344CB8AC3E}">
        <p14:creationId xmlns:p14="http://schemas.microsoft.com/office/powerpoint/2010/main" val="1144135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wrap="square"/>
          <a:lstStyle/>
          <a:p>
            <a:r>
              <a:rPr lang="en-US" kern="1200" dirty="0" smtClean="0">
                <a:solidFill>
                  <a:schemeClr val="tx1"/>
                </a:solidFill>
                <a:effectLst/>
              </a:rPr>
              <a:t>You may have noticed that the SDM model is described as guiding decisions. This is because the SDM model does not make decisions for you. Workers make decisions. SDM assessment tools provide useful, reliable, and valid information on which to base decisions. They include policy guides about what decisions are most appropriate based on assessment results. However, this field is still too young, and families and their problems are too complex, to expect that tools will always be right. This is one place where clinical judgment plays a vital role.</a:t>
            </a:r>
          </a:p>
          <a:p>
            <a:r>
              <a:rPr lang="en-US" kern="1200" dirty="0" smtClean="0">
                <a:solidFill>
                  <a:schemeClr val="tx1"/>
                </a:solidFill>
                <a:effectLst/>
              </a:rPr>
              <a:t> </a:t>
            </a:r>
          </a:p>
          <a:p>
            <a:r>
              <a:rPr lang="en-US" kern="1200" dirty="0" smtClean="0">
                <a:solidFill>
                  <a:schemeClr val="tx1"/>
                </a:solidFill>
                <a:effectLst/>
              </a:rPr>
              <a:t>Every SDM tool has a built-in method for overriding the tool’s result, and every policy is a guideline rather than a rule. </a:t>
            </a:r>
          </a:p>
          <a:p>
            <a:r>
              <a:rPr lang="en-US" kern="1200" dirty="0" smtClean="0">
                <a:solidFill>
                  <a:schemeClr val="tx1"/>
                </a:solidFill>
                <a:effectLst/>
              </a:rPr>
              <a:t> </a:t>
            </a:r>
          </a:p>
          <a:p>
            <a:r>
              <a:rPr lang="en-US" kern="1200" dirty="0" smtClean="0">
                <a:solidFill>
                  <a:schemeClr val="tx1"/>
                </a:solidFill>
                <a:effectLst/>
              </a:rPr>
              <a:t>Every worker in every case retains the right and responsibility to exercise clinical judgment in comparison with the evidence collected for the assessment tools. Where unique circumstances exist, in consultation with a supervisor, the worker is encouraged to override the tool. Generally, we anticipate this will occur in 3% to 8% of assessments. We will be talking about overrides and other means for adjusting the</a:t>
            </a:r>
            <a:r>
              <a:rPr lang="en-US" kern="1200" baseline="0" dirty="0" smtClean="0">
                <a:solidFill>
                  <a:schemeClr val="tx1"/>
                </a:solidFill>
                <a:effectLst/>
              </a:rPr>
              <a:t> recommended decision based on unique family circumstances.</a:t>
            </a:r>
            <a:endParaRPr lang="en-US" kern="1200" dirty="0" smtClean="0">
              <a:solidFill>
                <a:schemeClr val="tx1"/>
              </a:solidFill>
              <a:effectLst/>
            </a:endParaRPr>
          </a:p>
          <a:p>
            <a:endParaRPr lang="en-US" altLang="en-US" dirty="0" smtClean="0"/>
          </a:p>
          <a:p>
            <a:pPr eaLnBrk="1" hangingPunct="1"/>
            <a:endParaRPr lang="en-US" dirty="0"/>
          </a:p>
        </p:txBody>
      </p:sp>
      <p:sp>
        <p:nvSpPr>
          <p:cNvPr id="72708" name="Slide Number Placeholder 3"/>
          <p:cNvSpPr>
            <a:spLocks noGrp="1"/>
          </p:cNvSpPr>
          <p:nvPr>
            <p:ph type="sldNum" sz="quarter" idx="5"/>
          </p:nvPr>
        </p:nvSpPr>
        <p:spPr/>
        <p:txBody>
          <a:bodyPr/>
          <a:lstStyle/>
          <a:p>
            <a:pPr>
              <a:defRPr/>
            </a:pPr>
            <a:fld id="{2B077FBF-681F-A44D-B092-C038B11FA660}" type="slidenum">
              <a:rPr lang="en-US"/>
              <a:pPr>
                <a:defRPr/>
              </a:pPr>
              <a:t>29</a:t>
            </a:fld>
            <a:endParaRPr lang="en-US" dirty="0"/>
          </a:p>
        </p:txBody>
      </p:sp>
    </p:spTree>
    <p:extLst>
      <p:ext uri="{BB962C8B-B14F-4D97-AF65-F5344CB8AC3E}">
        <p14:creationId xmlns:p14="http://schemas.microsoft.com/office/powerpoint/2010/main" val="3372677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Review</a:t>
            </a:r>
            <a:r>
              <a:rPr lang="en-US" altLang="en-US" baseline="0" dirty="0" smtClean="0"/>
              <a:t> the two-day agenda as listed on the slide.</a:t>
            </a:r>
          </a:p>
          <a:p>
            <a:endParaRPr lang="en-US" altLang="en-US" dirty="0" smtClean="0"/>
          </a:p>
          <a:p>
            <a:r>
              <a:rPr lang="en-US" altLang="en-US" dirty="0" smtClean="0"/>
              <a:t>Let participants know that the trainer</a:t>
            </a:r>
            <a:r>
              <a:rPr lang="ja-JP" altLang="en-US" dirty="0" smtClean="0"/>
              <a:t>’</a:t>
            </a:r>
            <a:r>
              <a:rPr lang="en-US" altLang="ja-JP" dirty="0" smtClean="0"/>
              <a:t>s role is to balance the need to cover certain specific content with being flexible to go where the group needs/wants to go. Discussion is welcome and encouraged.</a:t>
            </a:r>
          </a:p>
          <a:p>
            <a:endParaRPr lang="en-US" altLang="en-US" dirty="0" smtClean="0"/>
          </a:p>
          <a:p>
            <a:r>
              <a:rPr lang="en-US" altLang="en-US" dirty="0" smtClean="0"/>
              <a:t>Our philosophy of training is host versus hero. </a:t>
            </a:r>
          </a:p>
          <a:p>
            <a:endParaRPr lang="en-US" altLang="en-US" dirty="0" smtClean="0"/>
          </a:p>
          <a:p>
            <a:r>
              <a:rPr lang="en-US" altLang="en-US" dirty="0" smtClean="0"/>
              <a:t>Some bits of technical information will be new (e.g., the new assessment tools).</a:t>
            </a:r>
            <a:r>
              <a:rPr lang="en-US" altLang="en-US" baseline="0" dirty="0" smtClean="0"/>
              <a:t> There will be lots of opportunity to discuss and practice each of these tools.</a:t>
            </a:r>
            <a:endParaRPr lang="en-US" altLang="en-US" dirty="0" smtClean="0"/>
          </a:p>
          <a:p>
            <a:endParaRPr lang="en-US" altLang="en-US" dirty="0" smtClean="0"/>
          </a:p>
          <a:p>
            <a:r>
              <a:rPr lang="en-US" altLang="en-US" dirty="0" smtClean="0"/>
              <a:t>Some bits will be more or less familiar.</a:t>
            </a:r>
          </a:p>
          <a:p>
            <a:endParaRPr lang="en-US" altLang="en-US" dirty="0" smtClean="0"/>
          </a:p>
          <a:p>
            <a:r>
              <a:rPr lang="en-US" altLang="en-US" dirty="0" smtClean="0"/>
              <a:t>Fitting the tools in with practice will challenge everyone to think about this work in slightly different ways.</a:t>
            </a:r>
          </a:p>
          <a:p>
            <a:endParaRPr lang="en-AU"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8310" indent="-291658">
              <a:defRPr>
                <a:solidFill>
                  <a:schemeClr val="tx1"/>
                </a:solidFill>
                <a:latin typeface="Calibri" panose="020F0502020204030204" pitchFamily="34" charset="0"/>
                <a:ea typeface="MS PGothic" panose="020B0600070205080204" pitchFamily="34" charset="-128"/>
              </a:defRPr>
            </a:lvl2pPr>
            <a:lvl3pPr marL="1166630" indent="-233326">
              <a:defRPr>
                <a:solidFill>
                  <a:schemeClr val="tx1"/>
                </a:solidFill>
                <a:latin typeface="Calibri" panose="020F0502020204030204" pitchFamily="34" charset="0"/>
                <a:ea typeface="MS PGothic" panose="020B0600070205080204" pitchFamily="34" charset="-128"/>
              </a:defRPr>
            </a:lvl3pPr>
            <a:lvl4pPr marL="1633282" indent="-233326">
              <a:defRPr>
                <a:solidFill>
                  <a:schemeClr val="tx1"/>
                </a:solidFill>
                <a:latin typeface="Calibri" panose="020F0502020204030204" pitchFamily="34" charset="0"/>
                <a:ea typeface="MS PGothic" panose="020B0600070205080204" pitchFamily="34" charset="-128"/>
              </a:defRPr>
            </a:lvl4pPr>
            <a:lvl5pPr marL="2099934" indent="-233326">
              <a:defRPr>
                <a:solidFill>
                  <a:schemeClr val="tx1"/>
                </a:solidFill>
                <a:latin typeface="Calibri" panose="020F0502020204030204" pitchFamily="34" charset="0"/>
                <a:ea typeface="MS PGothic" panose="020B0600070205080204" pitchFamily="34" charset="-128"/>
              </a:defRPr>
            </a:lvl5pPr>
            <a:lvl6pPr marL="2566586" indent="-233326" defTabSz="46665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33238" indent="-233326" defTabSz="46665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99890" indent="-233326" defTabSz="46665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66542" indent="-233326" defTabSz="46665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FA593A6-A7B1-40AD-AE09-A9225A9E77BC}" type="slidenum">
              <a:rPr lang="en-AU" altLang="en-US" smtClean="0">
                <a:latin typeface="Verdana" panose="020B0604030504040204" pitchFamily="34" charset="0"/>
                <a:ea typeface="Verdana" panose="020B0604030504040204" pitchFamily="34" charset="0"/>
              </a:rPr>
              <a:pPr/>
              <a:t>3</a:t>
            </a:fld>
            <a:endParaRPr lang="en-AU" altLang="en-US" dirty="0" smtClean="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15254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685">
              <a:spcBef>
                <a:spcPct val="30000"/>
              </a:spcBef>
              <a:defRPr/>
            </a:pPr>
            <a:r>
              <a:rPr lang="en-US" kern="1200" dirty="0" smtClean="0">
                <a:solidFill>
                  <a:schemeClr val="tx1"/>
                </a:solidFill>
                <a:effectLst/>
              </a:rPr>
              <a:t>The SDM model is not based on a notion that forms can replace worker judgment. Similar to the best-practice approach from the field of medicine, the SDM model recognizes that research and evidence-based decision-support tools are one ingredient in optimal decision making. While important, these must be balanced with professional judgment and family voice and choice. It is not one or the other, but all three working together as a check and balance. All of this occurs in a context of agency and community realities, such as workload, budget, and statutes. When much is at stake, such as at key decision points in child protection, we must bring the best of all approaches together.</a:t>
            </a:r>
          </a:p>
          <a:p>
            <a:endParaRPr lang="en-US" altLang="en-US" dirty="0" smtClean="0"/>
          </a:p>
        </p:txBody>
      </p:sp>
      <p:sp>
        <p:nvSpPr>
          <p:cNvPr id="66564" name="Slide Number Placeholder 1"/>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107" indent="-285177">
              <a:defRPr sz="2400">
                <a:solidFill>
                  <a:schemeClr val="tx1"/>
                </a:solidFill>
                <a:latin typeface="Times New Roman" panose="02020603050405020304" pitchFamily="18" charset="0"/>
              </a:defRPr>
            </a:lvl2pPr>
            <a:lvl3pPr marL="1142326" indent="-228466">
              <a:defRPr sz="2400">
                <a:solidFill>
                  <a:schemeClr val="tx1"/>
                </a:solidFill>
                <a:latin typeface="Times New Roman" panose="02020603050405020304" pitchFamily="18" charset="0"/>
              </a:defRPr>
            </a:lvl3pPr>
            <a:lvl4pPr marL="1599256" indent="-228466">
              <a:defRPr sz="2400">
                <a:solidFill>
                  <a:schemeClr val="tx1"/>
                </a:solidFill>
                <a:latin typeface="Times New Roman" panose="02020603050405020304" pitchFamily="18" charset="0"/>
              </a:defRPr>
            </a:lvl4pPr>
            <a:lvl5pPr marL="2056186" indent="-228466">
              <a:defRPr sz="2400">
                <a:solidFill>
                  <a:schemeClr val="tx1"/>
                </a:solidFill>
                <a:latin typeface="Times New Roman" panose="02020603050405020304" pitchFamily="18" charset="0"/>
              </a:defRPr>
            </a:lvl5pPr>
            <a:lvl6pPr marL="2522838" indent="-228466" eaLnBrk="0" fontAlgn="base" hangingPunct="0">
              <a:spcBef>
                <a:spcPct val="0"/>
              </a:spcBef>
              <a:spcAft>
                <a:spcPct val="0"/>
              </a:spcAft>
              <a:defRPr sz="2400">
                <a:solidFill>
                  <a:schemeClr val="tx1"/>
                </a:solidFill>
                <a:latin typeface="Times New Roman" panose="02020603050405020304" pitchFamily="18" charset="0"/>
              </a:defRPr>
            </a:lvl6pPr>
            <a:lvl7pPr marL="2989490" indent="-228466" eaLnBrk="0" fontAlgn="base" hangingPunct="0">
              <a:spcBef>
                <a:spcPct val="0"/>
              </a:spcBef>
              <a:spcAft>
                <a:spcPct val="0"/>
              </a:spcAft>
              <a:defRPr sz="2400">
                <a:solidFill>
                  <a:schemeClr val="tx1"/>
                </a:solidFill>
                <a:latin typeface="Times New Roman" panose="02020603050405020304" pitchFamily="18" charset="0"/>
              </a:defRPr>
            </a:lvl7pPr>
            <a:lvl8pPr marL="3456142" indent="-228466" eaLnBrk="0" fontAlgn="base" hangingPunct="0">
              <a:spcBef>
                <a:spcPct val="0"/>
              </a:spcBef>
              <a:spcAft>
                <a:spcPct val="0"/>
              </a:spcAft>
              <a:defRPr sz="2400">
                <a:solidFill>
                  <a:schemeClr val="tx1"/>
                </a:solidFill>
                <a:latin typeface="Times New Roman" panose="02020603050405020304" pitchFamily="18" charset="0"/>
              </a:defRPr>
            </a:lvl8pPr>
            <a:lvl9pPr marL="3922794" indent="-228466" eaLnBrk="0" fontAlgn="base" hangingPunct="0">
              <a:spcBef>
                <a:spcPct val="0"/>
              </a:spcBef>
              <a:spcAft>
                <a:spcPct val="0"/>
              </a:spcAft>
              <a:defRPr sz="2400">
                <a:solidFill>
                  <a:schemeClr val="tx1"/>
                </a:solidFill>
                <a:latin typeface="Times New Roman" panose="02020603050405020304" pitchFamily="18" charset="0"/>
              </a:defRPr>
            </a:lvl9pPr>
          </a:lstStyle>
          <a:p>
            <a:fld id="{8BE9C5E5-ED21-48E2-A343-1D8FFECD9A34}" type="slidenum">
              <a:rPr lang="en-US" altLang="en-US" sz="1200">
                <a:solidFill>
                  <a:srgbClr val="000000"/>
                </a:solidFill>
                <a:latin typeface="Verdana" panose="020B0604030504040204" pitchFamily="34" charset="0"/>
                <a:ea typeface="ヒラギノ角ゴ ProN W3"/>
                <a:cs typeface="ヒラギノ角ゴ ProN W3"/>
                <a:sym typeface="Gill Sans"/>
              </a:rPr>
              <a:pPr/>
              <a:t>30</a:t>
            </a:fld>
            <a:endParaRPr lang="en-US" altLang="en-US" sz="1300" dirty="0">
              <a:solidFill>
                <a:srgbClr val="000000"/>
              </a:solidFill>
              <a:latin typeface="Verdana" panose="020B0604030504040204" pitchFamily="34" charset="0"/>
              <a:ea typeface="ヒラギノ角ゴ ProN W3"/>
              <a:cs typeface="ヒラギノ角ゴ ProN W3"/>
              <a:sym typeface="Gill Sans"/>
            </a:endParaRPr>
          </a:p>
        </p:txBody>
      </p:sp>
    </p:spTree>
    <p:extLst>
      <p:ext uri="{BB962C8B-B14F-4D97-AF65-F5344CB8AC3E}">
        <p14:creationId xmlns:p14="http://schemas.microsoft.com/office/powerpoint/2010/main" val="30492641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1"/>
          <p:cNvSpPr>
            <a:spLocks noGrp="1" noRot="1" noChangeAspect="1" noChangeArrowheads="1" noTextEdit="1"/>
          </p:cNvSpPr>
          <p:nvPr>
            <p:ph type="sldImg"/>
          </p:nvPr>
        </p:nvSpPr>
        <p:spPr bwMode="auto">
          <a:xfrm>
            <a:off x="1327150" y="714375"/>
            <a:ext cx="4772025" cy="3579813"/>
          </a:xfrm>
          <a:solidFill>
            <a:srgbClr val="FFFFFF"/>
          </a:solidFill>
          <a:ln>
            <a:solidFill>
              <a:srgbClr val="000000"/>
            </a:solidFill>
            <a:miter lim="800000"/>
            <a:headEnd/>
            <a:tailEnd/>
          </a:ln>
        </p:spPr>
      </p:sp>
      <p:sp>
        <p:nvSpPr>
          <p:cNvPr id="63490" name="Rectangle 2"/>
          <p:cNvSpPr>
            <a:spLocks noGrp="1" noChangeArrowheads="1"/>
          </p:cNvSpPr>
          <p:nvPr>
            <p:ph type="body" idx="1"/>
          </p:nvPr>
        </p:nvSpPr>
        <p:spPr bwMode="auto">
          <a:xfrm>
            <a:off x="689962" y="4536678"/>
            <a:ext cx="5938803" cy="429490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defRPr/>
            </a:pPr>
            <a:r>
              <a:rPr lang="en-US" dirty="0" smtClean="0">
                <a:latin typeface="Verdana" panose="020B0604030504040204" pitchFamily="34" charset="0"/>
                <a:ea typeface="Verdana" panose="020B0604030504040204" pitchFamily="34" charset="0"/>
                <a:cs typeface="Verdana" panose="020B0604030504040204" pitchFamily="34" charset="0"/>
                <a:sym typeface="Tahoma" charset="0"/>
              </a:rPr>
              <a:t>When all is </a:t>
            </a:r>
            <a:r>
              <a:rPr lang="en-US" dirty="0">
                <a:latin typeface="Verdana" panose="020B0604030504040204" pitchFamily="34" charset="0"/>
                <a:ea typeface="Verdana" panose="020B0604030504040204" pitchFamily="34" charset="0"/>
                <a:cs typeface="Verdana" panose="020B0604030504040204" pitchFamily="34" charset="0"/>
                <a:sym typeface="Tahoma" charset="0"/>
              </a:rPr>
              <a:t>said and done, the single biggest predictor of good outcomes in child </a:t>
            </a:r>
            <a:r>
              <a:rPr lang="en-US" dirty="0" smtClean="0">
                <a:latin typeface="Verdana" panose="020B0604030504040204" pitchFamily="34" charset="0"/>
                <a:ea typeface="Verdana" panose="020B0604030504040204" pitchFamily="34" charset="0"/>
                <a:cs typeface="Verdana" panose="020B0604030504040204" pitchFamily="34" charset="0"/>
                <a:sym typeface="Tahoma" charset="0"/>
              </a:rPr>
              <a:t>welfare, according to</a:t>
            </a:r>
            <a:r>
              <a:rPr lang="en-US" baseline="0" dirty="0" smtClean="0">
                <a:latin typeface="Verdana" panose="020B0604030504040204" pitchFamily="34" charset="0"/>
                <a:ea typeface="Verdana" panose="020B0604030504040204" pitchFamily="34" charset="0"/>
                <a:cs typeface="Verdana" panose="020B0604030504040204" pitchFamily="34" charset="0"/>
                <a:sym typeface="Tahoma" charset="0"/>
              </a:rPr>
              <a:t> a</a:t>
            </a:r>
            <a:r>
              <a:rPr lang="en-US" dirty="0" smtClean="0">
                <a:latin typeface="Verdana" panose="020B0604030504040204" pitchFamily="34" charset="0"/>
                <a:ea typeface="Verdana" panose="020B0604030504040204" pitchFamily="34" charset="0"/>
                <a:cs typeface="Verdana" panose="020B0604030504040204" pitchFamily="34" charset="0"/>
                <a:sym typeface="Tahoma" charset="0"/>
              </a:rPr>
              <a:t> study by Farmer and Owen, is </a:t>
            </a:r>
            <a:r>
              <a:rPr lang="en-US" dirty="0">
                <a:latin typeface="Verdana" panose="020B0604030504040204" pitchFamily="34" charset="0"/>
                <a:ea typeface="Verdana" panose="020B0604030504040204" pitchFamily="34" charset="0"/>
                <a:cs typeface="Verdana" panose="020B0604030504040204" pitchFamily="34" charset="0"/>
                <a:sym typeface="Tahoma" charset="0"/>
              </a:rPr>
              <a:t>not the services </a:t>
            </a:r>
            <a:r>
              <a:rPr lang="en-US" dirty="0" smtClean="0">
                <a:latin typeface="Verdana" panose="020B0604030504040204" pitchFamily="34" charset="0"/>
                <a:ea typeface="Verdana" panose="020B0604030504040204" pitchFamily="34" charset="0"/>
                <a:cs typeface="Verdana" panose="020B0604030504040204" pitchFamily="34" charset="0"/>
                <a:sym typeface="Tahoma" charset="0"/>
              </a:rPr>
              <a:t>or the interventions—it is the </a:t>
            </a:r>
            <a:r>
              <a:rPr lang="en-US" dirty="0">
                <a:latin typeface="Verdana" panose="020B0604030504040204" pitchFamily="34" charset="0"/>
                <a:ea typeface="Verdana" panose="020B0604030504040204" pitchFamily="34" charset="0"/>
                <a:cs typeface="Verdana" panose="020B0604030504040204" pitchFamily="34" charset="0"/>
                <a:sym typeface="Tahoma" charset="0"/>
              </a:rPr>
              <a:t>relationships we </a:t>
            </a:r>
            <a:r>
              <a:rPr lang="en-US" dirty="0" smtClean="0">
                <a:latin typeface="Verdana" panose="020B0604030504040204" pitchFamily="34" charset="0"/>
                <a:ea typeface="Verdana" panose="020B0604030504040204" pitchFamily="34" charset="0"/>
                <a:cs typeface="Verdana" panose="020B0604030504040204" pitchFamily="34" charset="0"/>
                <a:sym typeface="Tahoma" charset="0"/>
              </a:rPr>
              <a:t>build. </a:t>
            </a:r>
            <a:r>
              <a:rPr lang="en-US" dirty="0">
                <a:latin typeface="Verdana" panose="020B0604030504040204" pitchFamily="34" charset="0"/>
                <a:ea typeface="Verdana" panose="020B0604030504040204" pitchFamily="34" charset="0"/>
                <a:cs typeface="Verdana" panose="020B0604030504040204" pitchFamily="34" charset="0"/>
                <a:sym typeface="Tahoma" charset="0"/>
              </a:rPr>
              <a:t>Those other things are </a:t>
            </a:r>
            <a:r>
              <a:rPr lang="en-US" dirty="0" smtClean="0">
                <a:latin typeface="Verdana" panose="020B0604030504040204" pitchFamily="34" charset="0"/>
                <a:ea typeface="Verdana" panose="020B0604030504040204" pitchFamily="34" charset="0"/>
                <a:cs typeface="Verdana" panose="020B0604030504040204" pitchFamily="34" charset="0"/>
                <a:sym typeface="Tahoma" charset="0"/>
              </a:rPr>
              <a:t>important, </a:t>
            </a:r>
            <a:r>
              <a:rPr lang="en-US" dirty="0">
                <a:latin typeface="Verdana" panose="020B0604030504040204" pitchFamily="34" charset="0"/>
                <a:ea typeface="Verdana" panose="020B0604030504040204" pitchFamily="34" charset="0"/>
                <a:cs typeface="Verdana" panose="020B0604030504040204" pitchFamily="34" charset="0"/>
                <a:sym typeface="Tahoma" charset="0"/>
              </a:rPr>
              <a:t>but without a good working relationship between </a:t>
            </a:r>
            <a:r>
              <a:rPr lang="en-US" dirty="0" smtClean="0">
                <a:latin typeface="Verdana" panose="020B0604030504040204" pitchFamily="34" charset="0"/>
                <a:ea typeface="Verdana" panose="020B0604030504040204" pitchFamily="34" charset="0"/>
                <a:cs typeface="Verdana" panose="020B0604030504040204" pitchFamily="34" charset="0"/>
                <a:sym typeface="Tahoma" charset="0"/>
              </a:rPr>
              <a:t>social worker </a:t>
            </a:r>
            <a:r>
              <a:rPr lang="en-US" dirty="0">
                <a:latin typeface="Verdana" panose="020B0604030504040204" pitchFamily="34" charset="0"/>
                <a:ea typeface="Verdana" panose="020B0604030504040204" pitchFamily="34" charset="0"/>
                <a:cs typeface="Verdana" panose="020B0604030504040204" pitchFamily="34" charset="0"/>
                <a:sym typeface="Tahoma" charset="0"/>
              </a:rPr>
              <a:t>and </a:t>
            </a:r>
            <a:r>
              <a:rPr lang="en-US" dirty="0" smtClean="0">
                <a:latin typeface="Verdana" panose="020B0604030504040204" pitchFamily="34" charset="0"/>
                <a:ea typeface="Verdana" panose="020B0604030504040204" pitchFamily="34" charset="0"/>
                <a:cs typeface="Verdana" panose="020B0604030504040204" pitchFamily="34" charset="0"/>
                <a:sym typeface="Tahoma" charset="0"/>
              </a:rPr>
              <a:t>client, </a:t>
            </a:r>
            <a:r>
              <a:rPr lang="en-US" dirty="0">
                <a:latin typeface="Verdana" panose="020B0604030504040204" pitchFamily="34" charset="0"/>
                <a:ea typeface="Verdana" panose="020B0604030504040204" pitchFamily="34" charset="0"/>
                <a:cs typeface="Verdana" panose="020B0604030504040204" pitchFamily="34" charset="0"/>
                <a:sym typeface="Tahoma" charset="0"/>
              </a:rPr>
              <a:t>everything else gets much </a:t>
            </a:r>
            <a:r>
              <a:rPr lang="en-US" dirty="0" smtClean="0">
                <a:latin typeface="Verdana" panose="020B0604030504040204" pitchFamily="34" charset="0"/>
                <a:ea typeface="Verdana" panose="020B0604030504040204" pitchFamily="34" charset="0"/>
                <a:cs typeface="Verdana" panose="020B0604030504040204" pitchFamily="34" charset="0"/>
                <a:sym typeface="Tahoma" charset="0"/>
              </a:rPr>
              <a:t>more difficult.</a:t>
            </a:r>
            <a:r>
              <a:rPr lang="en-US" baseline="0" dirty="0" smtClean="0">
                <a:latin typeface="Verdana" panose="020B0604030504040204" pitchFamily="34" charset="0"/>
                <a:ea typeface="Verdana" panose="020B0604030504040204" pitchFamily="34" charset="0"/>
                <a:cs typeface="Verdana" panose="020B0604030504040204" pitchFamily="34" charset="0"/>
                <a:sym typeface="Tahoma" charset="0"/>
              </a:rPr>
              <a:t> In addition, building relationships with the s</a:t>
            </a:r>
            <a:r>
              <a:rPr lang="en-US" dirty="0" smtClean="0">
                <a:latin typeface="Verdana" panose="020B0604030504040204" pitchFamily="34" charset="0"/>
                <a:ea typeface="Verdana" panose="020B0604030504040204" pitchFamily="34" charset="0"/>
                <a:cs typeface="Verdana" panose="020B0604030504040204" pitchFamily="34" charset="0"/>
                <a:sym typeface="Tahoma" charset="0"/>
              </a:rPr>
              <a:t>upport network, including</a:t>
            </a:r>
            <a:r>
              <a:rPr lang="en-US" baseline="0" dirty="0" smtClean="0">
                <a:latin typeface="Verdana" panose="020B0604030504040204" pitchFamily="34" charset="0"/>
                <a:ea typeface="Verdana" panose="020B0604030504040204" pitchFamily="34" charset="0"/>
                <a:cs typeface="Verdana" panose="020B0604030504040204" pitchFamily="34" charset="0"/>
                <a:sym typeface="Tahoma" charset="0"/>
              </a:rPr>
              <a:t> family members and other collaterals, is also important and helps support the safety and well-being of children. </a:t>
            </a:r>
          </a:p>
          <a:p>
            <a:pPr>
              <a:defRPr/>
            </a:pPr>
            <a:endParaRPr lang="en-US" dirty="0">
              <a:latin typeface="Verdana" panose="020B0604030504040204" pitchFamily="34" charset="0"/>
              <a:ea typeface="Verdana" panose="020B0604030504040204" pitchFamily="34" charset="0"/>
              <a:cs typeface="Verdana" panose="020B0604030504040204" pitchFamily="34" charset="0"/>
              <a:sym typeface="Tahoma" charset="0"/>
            </a:endParaRPr>
          </a:p>
          <a:p>
            <a:pPr>
              <a:defRPr/>
            </a:pPr>
            <a:r>
              <a:rPr lang="en-US" dirty="0" smtClean="0">
                <a:latin typeface="Verdana" panose="020B0604030504040204" pitchFamily="34" charset="0"/>
                <a:ea typeface="Verdana" panose="020B0604030504040204" pitchFamily="34" charset="0"/>
                <a:cs typeface="Verdana" panose="020B0604030504040204" pitchFamily="34" charset="0"/>
                <a:sym typeface="Tahoma" charset="0"/>
              </a:rPr>
              <a:t>When </a:t>
            </a:r>
            <a:r>
              <a:rPr lang="en-US" dirty="0">
                <a:latin typeface="Verdana" panose="020B0604030504040204" pitchFamily="34" charset="0"/>
                <a:ea typeface="Verdana" panose="020B0604030504040204" pitchFamily="34" charset="0"/>
                <a:cs typeface="Verdana" panose="020B0604030504040204" pitchFamily="34" charset="0"/>
                <a:sym typeface="Tahoma" charset="0"/>
              </a:rPr>
              <a:t>we talk </a:t>
            </a:r>
            <a:r>
              <a:rPr lang="en-US" dirty="0" smtClean="0">
                <a:latin typeface="Verdana" panose="020B0604030504040204" pitchFamily="34" charset="0"/>
                <a:ea typeface="Verdana" panose="020B0604030504040204" pitchFamily="34" charset="0"/>
                <a:cs typeface="Verdana" panose="020B0604030504040204" pitchFamily="34" charset="0"/>
                <a:sym typeface="Tahoma" charset="0"/>
              </a:rPr>
              <a:t>about relationships,</a:t>
            </a:r>
            <a:r>
              <a:rPr lang="en-US" baseline="0" dirty="0" smtClean="0">
                <a:latin typeface="Verdana" panose="020B0604030504040204" pitchFamily="34" charset="0"/>
                <a:ea typeface="Verdana" panose="020B0604030504040204" pitchFamily="34" charset="0"/>
                <a:cs typeface="Verdana" panose="020B0604030504040204" pitchFamily="34" charset="0"/>
                <a:sym typeface="Tahoma" charset="0"/>
              </a:rPr>
              <a:t> </a:t>
            </a:r>
            <a:r>
              <a:rPr lang="en-US" dirty="0" smtClean="0">
                <a:latin typeface="Verdana" panose="020B0604030504040204" pitchFamily="34" charset="0"/>
                <a:ea typeface="Verdana" panose="020B0604030504040204" pitchFamily="34" charset="0"/>
                <a:cs typeface="Verdana" panose="020B0604030504040204" pitchFamily="34" charset="0"/>
                <a:sym typeface="Tahoma" charset="0"/>
              </a:rPr>
              <a:t>we are </a:t>
            </a:r>
            <a:r>
              <a:rPr lang="en-US" dirty="0">
                <a:latin typeface="Verdana" panose="020B0604030504040204" pitchFamily="34" charset="0"/>
                <a:ea typeface="Verdana" panose="020B0604030504040204" pitchFamily="34" charset="0"/>
                <a:cs typeface="Verdana" panose="020B0604030504040204" pitchFamily="34" charset="0"/>
                <a:sym typeface="Tahoma" charset="0"/>
              </a:rPr>
              <a:t>talking </a:t>
            </a:r>
            <a:r>
              <a:rPr lang="en-US" dirty="0" smtClean="0">
                <a:latin typeface="Verdana" panose="020B0604030504040204" pitchFamily="34" charset="0"/>
                <a:ea typeface="Verdana" panose="020B0604030504040204" pitchFamily="34" charset="0"/>
                <a:cs typeface="Verdana" panose="020B0604030504040204" pitchFamily="34" charset="0"/>
                <a:sym typeface="Tahoma" charset="0"/>
              </a:rPr>
              <a:t>about </a:t>
            </a:r>
            <a:r>
              <a:rPr lang="en-US" dirty="0">
                <a:latin typeface="Verdana" panose="020B0604030504040204" pitchFamily="34" charset="0"/>
                <a:ea typeface="Verdana" panose="020B0604030504040204" pitchFamily="34" charset="0"/>
                <a:cs typeface="Verdana" panose="020B0604030504040204" pitchFamily="34" charset="0"/>
                <a:sym typeface="Tahoma" charset="0"/>
              </a:rPr>
              <a:t>making sure families understand what is going on, giving </a:t>
            </a:r>
            <a:r>
              <a:rPr lang="en-US" dirty="0" smtClean="0">
                <a:latin typeface="Verdana" panose="020B0604030504040204" pitchFamily="34" charset="0"/>
                <a:ea typeface="Verdana" panose="020B0604030504040204" pitchFamily="34" charset="0"/>
                <a:cs typeface="Verdana" panose="020B0604030504040204" pitchFamily="34" charset="0"/>
                <a:sym typeface="Tahoma" charset="0"/>
              </a:rPr>
              <a:t>them choices</a:t>
            </a:r>
            <a:r>
              <a:rPr lang="en-US" dirty="0">
                <a:latin typeface="Verdana" panose="020B0604030504040204" pitchFamily="34" charset="0"/>
                <a:ea typeface="Verdana" panose="020B0604030504040204" pitchFamily="34" charset="0"/>
                <a:cs typeface="Verdana" panose="020B0604030504040204" pitchFamily="34" charset="0"/>
                <a:sym typeface="Tahoma" charset="0"/>
              </a:rPr>
              <a:t>, being transparent, saying what we </a:t>
            </a:r>
            <a:r>
              <a:rPr lang="en-US" dirty="0" smtClean="0">
                <a:latin typeface="Verdana" panose="020B0604030504040204" pitchFamily="34" charset="0"/>
                <a:ea typeface="Verdana" panose="020B0604030504040204" pitchFamily="34" charset="0"/>
                <a:cs typeface="Verdana" panose="020B0604030504040204" pitchFamily="34" charset="0"/>
                <a:sym typeface="Tahoma" charset="0"/>
              </a:rPr>
              <a:t>mean, </a:t>
            </a:r>
            <a:r>
              <a:rPr lang="en-US" dirty="0">
                <a:latin typeface="Verdana" panose="020B0604030504040204" pitchFamily="34" charset="0"/>
                <a:ea typeface="Verdana" panose="020B0604030504040204" pitchFamily="34" charset="0"/>
                <a:cs typeface="Verdana" panose="020B0604030504040204" pitchFamily="34" charset="0"/>
                <a:sym typeface="Tahoma" charset="0"/>
              </a:rPr>
              <a:t>and doing what we say we will do</a:t>
            </a:r>
            <a:r>
              <a:rPr lang="en-US" dirty="0" smtClean="0">
                <a:latin typeface="Verdana" panose="020B0604030504040204" pitchFamily="34" charset="0"/>
                <a:ea typeface="Verdana" panose="020B0604030504040204" pitchFamily="34" charset="0"/>
                <a:cs typeface="Verdana" panose="020B0604030504040204" pitchFamily="34" charset="0"/>
                <a:sym typeface="Tahoma" charset="0"/>
              </a:rPr>
              <a:t>. When </a:t>
            </a:r>
            <a:r>
              <a:rPr lang="en-US" dirty="0">
                <a:latin typeface="Verdana" panose="020B0604030504040204" pitchFamily="34" charset="0"/>
                <a:ea typeface="Verdana" panose="020B0604030504040204" pitchFamily="34" charset="0"/>
                <a:cs typeface="Verdana" panose="020B0604030504040204" pitchFamily="34" charset="0"/>
                <a:sym typeface="Tahoma" charset="0"/>
              </a:rPr>
              <a:t>we start from this </a:t>
            </a:r>
            <a:r>
              <a:rPr lang="en-US" dirty="0" smtClean="0">
                <a:latin typeface="Verdana" panose="020B0604030504040204" pitchFamily="34" charset="0"/>
                <a:ea typeface="Verdana" panose="020B0604030504040204" pitchFamily="34" charset="0"/>
                <a:cs typeface="Verdana" panose="020B0604030504040204" pitchFamily="34" charset="0"/>
                <a:sym typeface="Tahoma" charset="0"/>
              </a:rPr>
              <a:t>assumption—that </a:t>
            </a:r>
            <a:r>
              <a:rPr lang="en-US" dirty="0">
                <a:latin typeface="Verdana" panose="020B0604030504040204" pitchFamily="34" charset="0"/>
                <a:ea typeface="Verdana" panose="020B0604030504040204" pitchFamily="34" charset="0"/>
                <a:cs typeface="Verdana" panose="020B0604030504040204" pitchFamily="34" charset="0"/>
                <a:sym typeface="Tahoma" charset="0"/>
              </a:rPr>
              <a:t>relationships are </a:t>
            </a:r>
            <a:r>
              <a:rPr lang="en-US" dirty="0" smtClean="0">
                <a:latin typeface="Verdana" panose="020B0604030504040204" pitchFamily="34" charset="0"/>
                <a:ea typeface="Verdana" panose="020B0604030504040204" pitchFamily="34" charset="0"/>
                <a:cs typeface="Verdana" panose="020B0604030504040204" pitchFamily="34" charset="0"/>
                <a:sym typeface="Tahoma" charset="0"/>
              </a:rPr>
              <a:t>key—it causes a </a:t>
            </a:r>
            <a:r>
              <a:rPr lang="en-US" dirty="0">
                <a:latin typeface="Verdana" panose="020B0604030504040204" pitchFamily="34" charset="0"/>
                <a:ea typeface="Verdana" panose="020B0604030504040204" pitchFamily="34" charset="0"/>
                <a:cs typeface="Verdana" panose="020B0604030504040204" pitchFamily="34" charset="0"/>
                <a:sym typeface="Tahoma" charset="0"/>
              </a:rPr>
              <a:t>shift in how we need to think about assessment too</a:t>
            </a:r>
            <a:r>
              <a:rPr lang="en-US" dirty="0" smtClean="0">
                <a:latin typeface="Verdana" panose="020B0604030504040204" pitchFamily="34" charset="0"/>
                <a:ea typeface="Verdana" panose="020B0604030504040204" pitchFamily="34" charset="0"/>
                <a:cs typeface="Verdana" panose="020B0604030504040204" pitchFamily="34" charset="0"/>
                <a:sym typeface="Tahoma" charset="0"/>
              </a:rPr>
              <a:t>.</a:t>
            </a:r>
          </a:p>
          <a:p>
            <a:pPr>
              <a:defRPr/>
            </a:pPr>
            <a:endParaRPr lang="en-US" dirty="0" smtClean="0">
              <a:latin typeface="Verdana" panose="020B0604030504040204" pitchFamily="34" charset="0"/>
              <a:ea typeface="Verdana" panose="020B0604030504040204" pitchFamily="34" charset="0"/>
              <a:cs typeface="Verdana" panose="020B0604030504040204" pitchFamily="34" charset="0"/>
              <a:sym typeface="Tahoma" charset="0"/>
            </a:endParaRPr>
          </a:p>
          <a:p>
            <a:pPr>
              <a:defRPr/>
            </a:pPr>
            <a:r>
              <a:rPr lang="en-US" dirty="0" smtClean="0">
                <a:latin typeface="Verdana" panose="020B0604030504040204" pitchFamily="34" charset="0"/>
                <a:ea typeface="Verdana" panose="020B0604030504040204" pitchFamily="34" charset="0"/>
                <a:cs typeface="Verdana" panose="020B0604030504040204" pitchFamily="34" charset="0"/>
                <a:sym typeface="Tahoma" charset="0"/>
              </a:rPr>
              <a:t>Citation: Farmer,</a:t>
            </a:r>
            <a:r>
              <a:rPr lang="en-US" baseline="0" dirty="0" smtClean="0">
                <a:latin typeface="Verdana" panose="020B0604030504040204" pitchFamily="34" charset="0"/>
                <a:ea typeface="Verdana" panose="020B0604030504040204" pitchFamily="34" charset="0"/>
                <a:cs typeface="Verdana" panose="020B0604030504040204" pitchFamily="34" charset="0"/>
                <a:sym typeface="Tahoma" charset="0"/>
              </a:rPr>
              <a:t> E. &amp; Owen, M. (1995). </a:t>
            </a:r>
            <a:r>
              <a:rPr lang="en-US" i="1" baseline="0" dirty="0" smtClean="0">
                <a:latin typeface="Verdana" panose="020B0604030504040204" pitchFamily="34" charset="0"/>
                <a:ea typeface="Verdana" panose="020B0604030504040204" pitchFamily="34" charset="0"/>
                <a:cs typeface="Verdana" panose="020B0604030504040204" pitchFamily="34" charset="0"/>
                <a:sym typeface="Tahoma" charset="0"/>
              </a:rPr>
              <a:t>Child protection practice: Private risks and public remedies. </a:t>
            </a:r>
            <a:r>
              <a:rPr lang="en-US" baseline="0" dirty="0" smtClean="0">
                <a:latin typeface="Verdana" panose="020B0604030504040204" pitchFamily="34" charset="0"/>
                <a:ea typeface="Verdana" panose="020B0604030504040204" pitchFamily="34" charset="0"/>
                <a:cs typeface="Verdana" panose="020B0604030504040204" pitchFamily="34" charset="0"/>
                <a:sym typeface="Tahoma" charset="0"/>
              </a:rPr>
              <a:t>London: HMSO.</a:t>
            </a:r>
            <a:endParaRPr lang="en-US" dirty="0">
              <a:latin typeface="Verdana" panose="020B0604030504040204" pitchFamily="34" charset="0"/>
              <a:ea typeface="Verdana" panose="020B0604030504040204" pitchFamily="34" charset="0"/>
              <a:cs typeface="Verdana" panose="020B0604030504040204" pitchFamily="34" charset="0"/>
              <a:sym typeface="Tahoma" charset="0"/>
            </a:endParaRPr>
          </a:p>
        </p:txBody>
      </p:sp>
      <p:sp>
        <p:nvSpPr>
          <p:cNvPr id="2" name="Slide Number Placeholder 1"/>
          <p:cNvSpPr>
            <a:spLocks noGrp="1"/>
          </p:cNvSpPr>
          <p:nvPr>
            <p:ph type="sldNum" sz="quarter" idx="10"/>
          </p:nvPr>
        </p:nvSpPr>
        <p:spPr/>
        <p:txBody>
          <a:bodyPr/>
          <a:lstStyle/>
          <a:p>
            <a:fld id="{42492CAD-1083-47D9-AFC5-F7954354FED2}" type="slidenum">
              <a:rPr lang="en-US" altLang="en-US" smtClean="0"/>
              <a:pPr/>
              <a:t>31</a:t>
            </a:fld>
            <a:endParaRPr lang="en-US" altLang="en-US" dirty="0"/>
          </a:p>
        </p:txBody>
      </p:sp>
    </p:spTree>
    <p:extLst>
      <p:ext uri="{BB962C8B-B14F-4D97-AF65-F5344CB8AC3E}">
        <p14:creationId xmlns:p14="http://schemas.microsoft.com/office/powerpoint/2010/main" val="13395570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85">
              <a:spcBef>
                <a:spcPct val="30000"/>
              </a:spcBef>
              <a:defRPr sz="1300">
                <a:solidFill>
                  <a:schemeClr val="tx1"/>
                </a:solidFill>
                <a:latin typeface="Times New Roman" panose="02020603050405020304" pitchFamily="18" charset="0"/>
              </a:defRPr>
            </a:lvl1pPr>
            <a:lvl2pPr marL="758310" indent="-291658" defTabSz="931685">
              <a:spcBef>
                <a:spcPct val="30000"/>
              </a:spcBef>
              <a:defRPr sz="1300">
                <a:solidFill>
                  <a:schemeClr val="tx1"/>
                </a:solidFill>
                <a:latin typeface="Times New Roman" panose="02020603050405020304" pitchFamily="18" charset="0"/>
              </a:defRPr>
            </a:lvl2pPr>
            <a:lvl3pPr marL="1166630" indent="-233326" defTabSz="931685">
              <a:spcBef>
                <a:spcPct val="30000"/>
              </a:spcBef>
              <a:defRPr sz="1300">
                <a:solidFill>
                  <a:schemeClr val="tx1"/>
                </a:solidFill>
                <a:latin typeface="Times New Roman" panose="02020603050405020304" pitchFamily="18" charset="0"/>
              </a:defRPr>
            </a:lvl3pPr>
            <a:lvl4pPr marL="1633282" indent="-233326" defTabSz="931685">
              <a:spcBef>
                <a:spcPct val="30000"/>
              </a:spcBef>
              <a:defRPr sz="1300">
                <a:solidFill>
                  <a:schemeClr val="tx1"/>
                </a:solidFill>
                <a:latin typeface="Times New Roman" panose="02020603050405020304" pitchFamily="18" charset="0"/>
              </a:defRPr>
            </a:lvl4pPr>
            <a:lvl5pPr marL="2099934" indent="-233326" defTabSz="931685">
              <a:spcBef>
                <a:spcPct val="30000"/>
              </a:spcBef>
              <a:defRPr sz="1300">
                <a:solidFill>
                  <a:schemeClr val="tx1"/>
                </a:solidFill>
                <a:latin typeface="Times New Roman" panose="02020603050405020304" pitchFamily="18" charset="0"/>
              </a:defRPr>
            </a:lvl5pPr>
            <a:lvl6pPr marL="2566586" indent="-233326" defTabSz="931685" eaLnBrk="0" fontAlgn="base" hangingPunct="0">
              <a:spcBef>
                <a:spcPct val="30000"/>
              </a:spcBef>
              <a:spcAft>
                <a:spcPct val="0"/>
              </a:spcAft>
              <a:defRPr sz="1300">
                <a:solidFill>
                  <a:schemeClr val="tx1"/>
                </a:solidFill>
                <a:latin typeface="Times New Roman" panose="02020603050405020304" pitchFamily="18" charset="0"/>
              </a:defRPr>
            </a:lvl6pPr>
            <a:lvl7pPr marL="3033238" indent="-233326" defTabSz="931685" eaLnBrk="0" fontAlgn="base" hangingPunct="0">
              <a:spcBef>
                <a:spcPct val="30000"/>
              </a:spcBef>
              <a:spcAft>
                <a:spcPct val="0"/>
              </a:spcAft>
              <a:defRPr sz="1300">
                <a:solidFill>
                  <a:schemeClr val="tx1"/>
                </a:solidFill>
                <a:latin typeface="Times New Roman" panose="02020603050405020304" pitchFamily="18" charset="0"/>
              </a:defRPr>
            </a:lvl7pPr>
            <a:lvl8pPr marL="3499890" indent="-233326" defTabSz="931685" eaLnBrk="0" fontAlgn="base" hangingPunct="0">
              <a:spcBef>
                <a:spcPct val="30000"/>
              </a:spcBef>
              <a:spcAft>
                <a:spcPct val="0"/>
              </a:spcAft>
              <a:defRPr sz="1300">
                <a:solidFill>
                  <a:schemeClr val="tx1"/>
                </a:solidFill>
                <a:latin typeface="Times New Roman" panose="02020603050405020304" pitchFamily="18" charset="0"/>
              </a:defRPr>
            </a:lvl8pPr>
            <a:lvl9pPr marL="3966542" indent="-233326" defTabSz="931685" eaLnBrk="0" fontAlgn="base" hangingPunct="0">
              <a:spcBef>
                <a:spcPct val="30000"/>
              </a:spcBef>
              <a:spcAft>
                <a:spcPct val="0"/>
              </a:spcAft>
              <a:defRPr sz="1300">
                <a:solidFill>
                  <a:schemeClr val="tx1"/>
                </a:solidFill>
                <a:latin typeface="Times New Roman" panose="02020603050405020304" pitchFamily="18" charset="0"/>
              </a:defRPr>
            </a:lvl9pPr>
          </a:lstStyle>
          <a:p>
            <a:pPr>
              <a:spcBef>
                <a:spcPct val="0"/>
              </a:spcBef>
            </a:pPr>
            <a:fld id="{FA625EF8-5CD9-4445-AC3C-8A2645220675}" type="slidenum">
              <a:rPr lang="en-US" altLang="en-US" sz="1200">
                <a:latin typeface="Verdana" panose="020B0604030504040204" pitchFamily="34" charset="0"/>
              </a:rPr>
              <a:pPr>
                <a:spcBef>
                  <a:spcPct val="0"/>
                </a:spcBef>
              </a:pPr>
              <a:t>32</a:t>
            </a:fld>
            <a:endParaRPr lang="en-US" altLang="en-US" dirty="0">
              <a:latin typeface="Verdana" panose="020B0604030504040204"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kern="1200" dirty="0" smtClean="0">
                <a:solidFill>
                  <a:schemeClr val="tx1"/>
                </a:solidFill>
                <a:effectLst/>
              </a:rPr>
              <a:t>With this general overview, you have a basic notion of the key issues that led to SDM implementation in California and in jurisdictions across the country. Is it work to change? Of course. Is it worth it? We believe so. The SDM model has demonstrated effectiveness at reducing subsequent harm to children. Few programs in child welfare have been as thoroughly researched or measured up to such stringent scrutiny. </a:t>
            </a:r>
          </a:p>
          <a:p>
            <a:r>
              <a:rPr lang="en-US" kern="1200" dirty="0" smtClean="0">
                <a:solidFill>
                  <a:schemeClr val="tx1"/>
                </a:solidFill>
                <a:effectLst/>
              </a:rPr>
              <a:t> </a:t>
            </a:r>
          </a:p>
          <a:p>
            <a:r>
              <a:rPr lang="en-US" kern="1200" dirty="0" smtClean="0">
                <a:solidFill>
                  <a:schemeClr val="tx1"/>
                </a:solidFill>
                <a:effectLst/>
              </a:rPr>
              <a:t>Successful practice depends on each of you. We’ll give you the basic instructions in the next two days. It will be up to you to truly incorporate these tools into the way you do business. We’re counting on you to raise issues and concerns, and most importantly, to suggest solutions through your county experts. Will California have the same results as Michigan? With everyone’s help, maybe they will be even better.</a:t>
            </a:r>
          </a:p>
          <a:p>
            <a:endParaRPr lang="en-US" altLang="en-US" dirty="0"/>
          </a:p>
        </p:txBody>
      </p:sp>
    </p:spTree>
    <p:extLst>
      <p:ext uri="{BB962C8B-B14F-4D97-AF65-F5344CB8AC3E}">
        <p14:creationId xmlns:p14="http://schemas.microsoft.com/office/powerpoint/2010/main" val="2748037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kern="1200" dirty="0" smtClean="0">
                <a:solidFill>
                  <a:schemeClr val="tx1"/>
                </a:solidFill>
                <a:effectLst/>
              </a:rPr>
              <a:t>Say: </a:t>
            </a:r>
            <a:r>
              <a:rPr lang="en-US" kern="1200" dirty="0" smtClean="0">
                <a:solidFill>
                  <a:schemeClr val="tx1"/>
                </a:solidFill>
                <a:effectLst/>
              </a:rPr>
              <a:t>Before beginning the task of learning the SDM system,</a:t>
            </a:r>
            <a:r>
              <a:rPr lang="en-US" kern="1200" baseline="0" dirty="0" smtClean="0">
                <a:solidFill>
                  <a:schemeClr val="tx1"/>
                </a:solidFill>
                <a:effectLst/>
              </a:rPr>
              <a:t> including its </a:t>
            </a:r>
            <a:r>
              <a:rPr lang="en-US" kern="1200" dirty="0" smtClean="0">
                <a:solidFill>
                  <a:schemeClr val="tx1"/>
                </a:solidFill>
                <a:effectLst/>
              </a:rPr>
              <a:t>assessments, definitions, policies and procedures, and some associated</a:t>
            </a:r>
            <a:r>
              <a:rPr lang="en-US" kern="1200" baseline="0" dirty="0" smtClean="0">
                <a:solidFill>
                  <a:schemeClr val="tx1"/>
                </a:solidFill>
                <a:effectLst/>
              </a:rPr>
              <a:t> practice strategies to use with families</a:t>
            </a:r>
            <a:r>
              <a:rPr lang="en-US" kern="1200" dirty="0" smtClean="0">
                <a:solidFill>
                  <a:schemeClr val="tx1"/>
                </a:solidFill>
                <a:effectLst/>
              </a:rPr>
              <a:t>, we will spend some time becoming acquainted with the reasons the California Department of Social Services (CDSS) and your county are using the SDM system as an important component of making decisions.</a:t>
            </a:r>
          </a:p>
          <a:p>
            <a:r>
              <a:rPr lang="en-US" kern="1200" dirty="0" smtClean="0">
                <a:solidFill>
                  <a:schemeClr val="tx1"/>
                </a:solidFill>
                <a:effectLst/>
              </a:rPr>
              <a:t> </a:t>
            </a:r>
          </a:p>
          <a:p>
            <a:r>
              <a:rPr lang="en-US" kern="1200" dirty="0" smtClean="0">
                <a:solidFill>
                  <a:schemeClr val="tx1"/>
                </a:solidFill>
                <a:effectLst/>
              </a:rPr>
              <a:t>You have a right to expect that we will demonstrate evidence that the SDM system adds value. </a:t>
            </a:r>
          </a:p>
          <a:p>
            <a:r>
              <a:rPr lang="en-US" kern="1200" dirty="0" smtClean="0">
                <a:solidFill>
                  <a:schemeClr val="tx1"/>
                </a:solidFill>
                <a:effectLst/>
              </a:rPr>
              <a:t> </a:t>
            </a:r>
          </a:p>
          <a:p>
            <a:r>
              <a:rPr lang="en-US" kern="1200" dirty="0" smtClean="0">
                <a:solidFill>
                  <a:schemeClr val="tx1"/>
                </a:solidFill>
                <a:effectLst/>
              </a:rPr>
              <a:t>We want to give you information about how the SDM system came about and how it has developed in California.</a:t>
            </a:r>
          </a:p>
          <a:p>
            <a:r>
              <a:rPr lang="en-US" kern="1200" dirty="0" smtClean="0">
                <a:solidFill>
                  <a:schemeClr val="tx1"/>
                </a:solidFill>
                <a:effectLst/>
              </a:rPr>
              <a:t> </a:t>
            </a:r>
          </a:p>
          <a:p>
            <a:r>
              <a:rPr lang="en-US" kern="1200" dirty="0" smtClean="0">
                <a:solidFill>
                  <a:schemeClr val="tx1"/>
                </a:solidFill>
                <a:effectLst/>
              </a:rPr>
              <a:t>Throughout the next two days, we will add information related to individual assessments. But first, let’s tackle the question of what</a:t>
            </a:r>
            <a:r>
              <a:rPr lang="en-US" kern="1200" baseline="0" dirty="0" smtClean="0">
                <a:solidFill>
                  <a:schemeClr val="tx1"/>
                </a:solidFill>
                <a:effectLst/>
              </a:rPr>
              <a:t> SDM is</a:t>
            </a:r>
            <a:r>
              <a:rPr lang="en-US" kern="1200" dirty="0" smtClean="0">
                <a:solidFill>
                  <a:schemeClr val="tx1"/>
                </a:solidFill>
                <a:effectLst/>
              </a:rPr>
              <a:t> and why</a:t>
            </a:r>
            <a:r>
              <a:rPr lang="en-US" kern="1200" baseline="0" dirty="0" smtClean="0">
                <a:solidFill>
                  <a:schemeClr val="tx1"/>
                </a:solidFill>
                <a:effectLst/>
              </a:rPr>
              <a:t> these tools are</a:t>
            </a:r>
            <a:r>
              <a:rPr lang="en-US" kern="1200" dirty="0" smtClean="0">
                <a:solidFill>
                  <a:schemeClr val="tx1"/>
                </a:solidFill>
                <a:effectLst/>
              </a:rPr>
              <a:t> used.</a:t>
            </a:r>
            <a:endParaRPr lang="en-US" altLang="en-US" dirty="0" smtClean="0"/>
          </a:p>
          <a:p>
            <a:pPr defTabSz="951317">
              <a:defRPr/>
            </a:pPr>
            <a:endParaRPr lang="en-US" dirty="0" smtClean="0"/>
          </a:p>
          <a:p>
            <a:pPr defTabSz="951317">
              <a:defRPr/>
            </a:pPr>
            <a:r>
              <a:rPr lang="en-US" dirty="0" smtClean="0"/>
              <a:t>What </a:t>
            </a:r>
            <a:r>
              <a:rPr lang="en-US" dirty="0"/>
              <a:t>is the SDM model? Let’s </a:t>
            </a:r>
            <a:r>
              <a:rPr lang="en-US" dirty="0" smtClean="0"/>
              <a:t>take</a:t>
            </a:r>
            <a:r>
              <a:rPr lang="en-US" baseline="0" dirty="0" smtClean="0"/>
              <a:t> </a:t>
            </a:r>
            <a:r>
              <a:rPr lang="en-US" dirty="0" smtClean="0"/>
              <a:t>a </a:t>
            </a:r>
            <a:r>
              <a:rPr lang="en-US" dirty="0"/>
              <a:t>closer look at the goals and purpose of the SDM </a:t>
            </a:r>
            <a:r>
              <a:rPr lang="en-US" dirty="0" smtClean="0"/>
              <a:t>model.</a:t>
            </a:r>
          </a:p>
          <a:p>
            <a:pPr defTabSz="951317">
              <a:defRPr/>
            </a:pPr>
            <a:endParaRPr lang="en-US" dirty="0"/>
          </a:p>
        </p:txBody>
      </p:sp>
      <p:sp>
        <p:nvSpPr>
          <p:cNvPr id="4" name="Slide Number Placeholder 3"/>
          <p:cNvSpPr>
            <a:spLocks noGrp="1"/>
          </p:cNvSpPr>
          <p:nvPr>
            <p:ph type="sldNum" sz="quarter" idx="10"/>
          </p:nvPr>
        </p:nvSpPr>
        <p:spPr/>
        <p:txBody>
          <a:bodyPr/>
          <a:lstStyle/>
          <a:p>
            <a:fld id="{4A7E0AFB-9A70-451E-8986-53CF6C94FDC1}" type="slidenum">
              <a:rPr lang="en-US" smtClean="0"/>
              <a:pPr/>
              <a:t>4</a:t>
            </a:fld>
            <a:endParaRPr lang="en-US" dirty="0"/>
          </a:p>
        </p:txBody>
      </p:sp>
    </p:spTree>
    <p:extLst>
      <p:ext uri="{BB962C8B-B14F-4D97-AF65-F5344CB8AC3E}">
        <p14:creationId xmlns:p14="http://schemas.microsoft.com/office/powerpoint/2010/main" val="18776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155575"/>
            <a:ext cx="4646613" cy="3486150"/>
          </a:xfrm>
        </p:spPr>
      </p:sp>
      <p:sp>
        <p:nvSpPr>
          <p:cNvPr id="3" name="Notes Placeholder 2"/>
          <p:cNvSpPr>
            <a:spLocks noGrp="1"/>
          </p:cNvSpPr>
          <p:nvPr>
            <p:ph type="body" idx="1"/>
          </p:nvPr>
        </p:nvSpPr>
        <p:spPr>
          <a:xfrm>
            <a:off x="181656" y="3873500"/>
            <a:ext cx="6647089" cy="4183380"/>
          </a:xfrm>
        </p:spPr>
        <p:txBody>
          <a:bodyPr/>
          <a:lstStyle/>
          <a:p>
            <a:r>
              <a:rPr lang="en-US" b="1" dirty="0" smtClean="0"/>
              <a:t>Say: </a:t>
            </a:r>
            <a:r>
              <a:rPr lang="en-US" dirty="0" smtClean="0"/>
              <a:t>Here’s a little history about how the SDM system came into use.</a:t>
            </a:r>
          </a:p>
          <a:p>
            <a:endParaRPr lang="en-US" dirty="0" smtClean="0"/>
          </a:p>
          <a:p>
            <a:r>
              <a:rPr lang="en-US" dirty="0" smtClean="0"/>
              <a:t>The National Council on Crime and Delinquency (NCCD), Children’s Research Center’s (CRC) parent organization, was established in 1907 (just eight years after juvenile courts were formed) and began applying research to policy and practice in the fields of criminal justice, juvenile justice, and child welfare to improve outcomes.  </a:t>
            </a:r>
          </a:p>
          <a:p>
            <a:endParaRPr lang="en-US" dirty="0" smtClean="0"/>
          </a:p>
          <a:p>
            <a:r>
              <a:rPr lang="en-US" dirty="0" smtClean="0"/>
              <a:t>CRC was formed in 1993 with a focus on improving outcomes for children, youth, and families by working in partnership with child-serving agencies to improve direct practice and organizational operations through models that integrate evidence-based assessments, family-centered engagement strategies, and implementation science.</a:t>
            </a:r>
          </a:p>
          <a:p>
            <a:endParaRPr lang="en-US" dirty="0" smtClean="0"/>
          </a:p>
          <a:p>
            <a:r>
              <a:rPr lang="en-US" dirty="0" smtClean="0"/>
              <a:t>The SDM system was first implemented in the state of Alaska in 1985, followed by Michigan in 1990 and then California in 1996.</a:t>
            </a:r>
            <a:r>
              <a:rPr lang="en-US" baseline="0" dirty="0" smtClean="0"/>
              <a:t> Work on the Alaska model provided research support for the concept of an actuarial risk assessment tool in child protection practice.  When the SDM tools were developed, implemented, and evaluated in Michigan, the model was fully developed across key decision points and research was conducted on child and family outcomes. California was next to develop and integrate the SDM tools into practice, and California’s risk assessment is often used as the foundation for development of risk assessment tools in other jurisdictions.</a:t>
            </a:r>
          </a:p>
          <a:p>
            <a:endParaRPr lang="en-US" sz="1300" dirty="0">
              <a:latin typeface="Times New Roman" pitchFamily="18" charset="0"/>
              <a:ea typeface="+mn-ea"/>
              <a:cs typeface="+mn-cs"/>
            </a:endParaRPr>
          </a:p>
          <a:p>
            <a:pPr defTabSz="931685">
              <a:spcBef>
                <a:spcPct val="30000"/>
              </a:spcBef>
              <a:defRPr/>
            </a:pPr>
            <a:r>
              <a:rPr lang="en-US" dirty="0" smtClean="0"/>
              <a:t>In 2011, CRC began to encourage</a:t>
            </a:r>
            <a:r>
              <a:rPr lang="en-US" baseline="0" dirty="0" smtClean="0"/>
              <a:t> integration of </a:t>
            </a:r>
            <a:r>
              <a:rPr lang="en-US" dirty="0" smtClean="0"/>
              <a:t>research-based assessments with strategies</a:t>
            </a:r>
            <a:r>
              <a:rPr lang="en-US" baseline="0" dirty="0" smtClean="0"/>
              <a:t> for engagement and partnership with families. M</a:t>
            </a:r>
            <a:r>
              <a:rPr lang="en-US" dirty="0" smtClean="0"/>
              <a:t>any counties in California are now using the these</a:t>
            </a:r>
            <a:r>
              <a:rPr lang="en-US" baseline="0" dirty="0" smtClean="0"/>
              <a:t> practice strategies</a:t>
            </a:r>
            <a:r>
              <a:rPr lang="en-US" dirty="0" smtClean="0"/>
              <a:t> in coordination with the SDM assessment tools.</a:t>
            </a:r>
          </a:p>
          <a:p>
            <a:endParaRPr lang="en-US" dirty="0" smtClean="0"/>
          </a:p>
          <a:p>
            <a:r>
              <a:rPr lang="en-US" dirty="0" smtClean="0"/>
              <a:t>By early 2016, the SDM model will be used in all but one of California’s 58 counties, as well as 40 U.S. states, three Australian states and one territory, four Canadian provinces, Taiwan, Singapore, and Bermuda.</a:t>
            </a:r>
          </a:p>
          <a:p>
            <a:endParaRPr lang="en-US" dirty="0" smtClean="0"/>
          </a:p>
        </p:txBody>
      </p:sp>
      <p:sp>
        <p:nvSpPr>
          <p:cNvPr id="4" name="Slide Number Placeholder 3"/>
          <p:cNvSpPr>
            <a:spLocks noGrp="1"/>
          </p:cNvSpPr>
          <p:nvPr>
            <p:ph type="sldNum" sz="quarter" idx="10"/>
          </p:nvPr>
        </p:nvSpPr>
        <p:spPr/>
        <p:txBody>
          <a:bodyPr/>
          <a:lstStyle/>
          <a:p>
            <a:fld id="{42492CAD-1083-47D9-AFC5-F7954354FED2}" type="slidenum">
              <a:rPr lang="en-US" altLang="en-US" smtClean="0"/>
              <a:pPr/>
              <a:t>5</a:t>
            </a:fld>
            <a:endParaRPr lang="en-US" altLang="en-US" dirty="0"/>
          </a:p>
        </p:txBody>
      </p:sp>
    </p:spTree>
    <p:extLst>
      <p:ext uri="{BB962C8B-B14F-4D97-AF65-F5344CB8AC3E}">
        <p14:creationId xmlns:p14="http://schemas.microsoft.com/office/powerpoint/2010/main" val="4100038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little history about how the SDM system came into use in California and how its use and practices have evolved and matured.</a:t>
            </a:r>
          </a:p>
          <a:p>
            <a:endParaRPr lang="en-US" dirty="0" smtClean="0"/>
          </a:p>
          <a:p>
            <a:r>
              <a:rPr lang="en-US" dirty="0" smtClean="0"/>
              <a:t>In 1996, CDSS examined several available risk tools and decision models and decided to make the SDM model available to volunteer counties. The SDM model is a general approach to decision making, but it is not a “shrink-wrapped” model that can be dropped into any jurisdiction. It had to be tailored to California. </a:t>
            </a:r>
          </a:p>
          <a:p>
            <a:endParaRPr lang="en-US" dirty="0" smtClean="0"/>
          </a:p>
          <a:p>
            <a:r>
              <a:rPr lang="en-US" dirty="0" smtClean="0"/>
              <a:t>Staff from seven California counties participated in workgroups in 1998 to help design the specific California versions of the SDM tools. They also helped design the study that led to California’s risk assessment. By 1999, California’s SDM model was ready, and seven counties implemented it that year. Additional counties joined the project during this time. The risk assessment was revalidated in 2003, leading to slight revisions. This is important to do every few years to recheck for validity. As a result of a statewide reform effort, California adopted a “statewide approach to safety” in 2005. This approach required that all counties adopt a set of decision points, and elements to consider at those decision points. While the SDM model met most of the requirements already, workgroups met to incorporate a few additional points, such as a screening tool and path decision tools. As of July</a:t>
            </a:r>
            <a:r>
              <a:rPr lang="en-US" baseline="0" dirty="0" smtClean="0"/>
              <a:t> 2015</a:t>
            </a:r>
            <a:r>
              <a:rPr lang="en-US" dirty="0" smtClean="0"/>
              <a:t>, 54 California counties are using SDM.</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2492CAD-1083-47D9-AFC5-F7954354FED2}" type="slidenum">
              <a:rPr lang="en-US" altLang="en-US" smtClean="0"/>
              <a:pPr/>
              <a:t>6</a:t>
            </a:fld>
            <a:endParaRPr lang="en-US" altLang="en-US" dirty="0"/>
          </a:p>
        </p:txBody>
      </p:sp>
    </p:spTree>
    <p:extLst>
      <p:ext uri="{BB962C8B-B14F-4D97-AF65-F5344CB8AC3E}">
        <p14:creationId xmlns:p14="http://schemas.microsoft.com/office/powerpoint/2010/main" val="3427736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Say:</a:t>
            </a:r>
            <a:r>
              <a:rPr lang="en-US" altLang="en-US" b="1" baseline="0" dirty="0" smtClean="0"/>
              <a:t> </a:t>
            </a:r>
            <a:r>
              <a:rPr lang="en-US" altLang="en-US" dirty="0" smtClean="0"/>
              <a:t>Here’s the way to think about the SDM system.</a:t>
            </a:r>
          </a:p>
          <a:p>
            <a:endParaRPr lang="en-US" altLang="en-US" dirty="0" smtClean="0"/>
          </a:p>
          <a:p>
            <a:r>
              <a:rPr lang="en-US" altLang="en-US" b="1" dirty="0" smtClean="0"/>
              <a:t>Research and Evidence</a:t>
            </a:r>
            <a:r>
              <a:rPr lang="en-US" altLang="en-US" dirty="0" smtClean="0"/>
              <a:t>: It is important to include research and evidence in our work. Remember,</a:t>
            </a:r>
            <a:r>
              <a:rPr lang="en-US" altLang="en-US" baseline="0" dirty="0" smtClean="0"/>
              <a:t> though,</a:t>
            </a:r>
            <a:r>
              <a:rPr lang="en-US" altLang="en-US" dirty="0" smtClean="0"/>
              <a:t> that our field is still young and this research is still emerging. </a:t>
            </a:r>
          </a:p>
          <a:p>
            <a:endParaRPr lang="en-US" altLang="en-US" dirty="0" smtClean="0"/>
          </a:p>
          <a:p>
            <a:r>
              <a:rPr lang="en-US" altLang="en-US" b="1" dirty="0" smtClean="0"/>
              <a:t>Decision: </a:t>
            </a:r>
            <a:r>
              <a:rPr lang="en-US" altLang="en-US" dirty="0" smtClean="0"/>
              <a:t>The SDM system is focused on key decision points and helps us to be intentional about decisions. It is easy to drift through decisions</a:t>
            </a:r>
            <a:r>
              <a:rPr lang="en-US" altLang="ja-JP" dirty="0" smtClean="0">
                <a:cs typeface="Times New Roman" panose="02020603050405020304" pitchFamily="18" charset="0"/>
              </a:rPr>
              <a:t>—</a:t>
            </a:r>
            <a:r>
              <a:rPr lang="en-US" altLang="en-US" dirty="0" smtClean="0"/>
              <a:t>especially those regarding case closing! The SDM system emphasizes the importance of clear, concise decision points. </a:t>
            </a:r>
          </a:p>
          <a:p>
            <a:endParaRPr lang="en-US" altLang="en-US" dirty="0" smtClean="0"/>
          </a:p>
          <a:p>
            <a:r>
              <a:rPr lang="en-US" altLang="en-US" b="1" dirty="0" smtClean="0"/>
              <a:t>Support: </a:t>
            </a:r>
            <a:r>
              <a:rPr lang="en-US" altLang="en-US" dirty="0" smtClean="0"/>
              <a:t>The SDM assessments support decision making; they do not make decisions. Assessments do not make decisions; workers do. While the decisions are structured, no magic formula tells you what to do. No prescription exists.</a:t>
            </a:r>
          </a:p>
          <a:p>
            <a:endParaRPr lang="en-US" altLang="en-US" dirty="0" smtClean="0"/>
          </a:p>
          <a:p>
            <a:r>
              <a:rPr lang="en-US" altLang="en-US" b="1" dirty="0" smtClean="0"/>
              <a:t>System: </a:t>
            </a:r>
            <a:r>
              <a:rPr lang="en-US" altLang="en-US" dirty="0" smtClean="0"/>
              <a:t>The SDM assessments fit together, each with a different purpose. It is important to understand the function of each assessment and how they fit together. Each assessment serves only one purpose, and it is important to know the purpose in order to get the best out of each one.</a:t>
            </a:r>
          </a:p>
          <a:p>
            <a:endParaRPr lang="en-AU"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8310" indent="-291658">
              <a:defRPr>
                <a:solidFill>
                  <a:schemeClr val="tx1"/>
                </a:solidFill>
                <a:latin typeface="Calibri" panose="020F0502020204030204" pitchFamily="34" charset="0"/>
                <a:ea typeface="MS PGothic" panose="020B0600070205080204" pitchFamily="34" charset="-128"/>
              </a:defRPr>
            </a:lvl2pPr>
            <a:lvl3pPr marL="1166630" indent="-233326">
              <a:defRPr>
                <a:solidFill>
                  <a:schemeClr val="tx1"/>
                </a:solidFill>
                <a:latin typeface="Calibri" panose="020F0502020204030204" pitchFamily="34" charset="0"/>
                <a:ea typeface="MS PGothic" panose="020B0600070205080204" pitchFamily="34" charset="-128"/>
              </a:defRPr>
            </a:lvl3pPr>
            <a:lvl4pPr marL="1633282" indent="-233326">
              <a:defRPr>
                <a:solidFill>
                  <a:schemeClr val="tx1"/>
                </a:solidFill>
                <a:latin typeface="Calibri" panose="020F0502020204030204" pitchFamily="34" charset="0"/>
                <a:ea typeface="MS PGothic" panose="020B0600070205080204" pitchFamily="34" charset="-128"/>
              </a:defRPr>
            </a:lvl4pPr>
            <a:lvl5pPr marL="2099934" indent="-233326">
              <a:defRPr>
                <a:solidFill>
                  <a:schemeClr val="tx1"/>
                </a:solidFill>
                <a:latin typeface="Calibri" panose="020F0502020204030204" pitchFamily="34" charset="0"/>
                <a:ea typeface="MS PGothic" panose="020B0600070205080204" pitchFamily="34" charset="-128"/>
              </a:defRPr>
            </a:lvl5pPr>
            <a:lvl6pPr marL="2566586" indent="-233326" defTabSz="46665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33238" indent="-233326" defTabSz="46665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99890" indent="-233326" defTabSz="46665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66542" indent="-233326" defTabSz="466652"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37F810D-3C28-41B0-ACEA-088399A45E8A}" type="slidenum">
              <a:rPr lang="en-AU" altLang="en-US" smtClean="0"/>
              <a:pPr/>
              <a:t>7</a:t>
            </a:fld>
            <a:endParaRPr lang="en-AU" altLang="en-US" dirty="0" smtClean="0"/>
          </a:p>
        </p:txBody>
      </p:sp>
    </p:spTree>
    <p:extLst>
      <p:ext uri="{BB962C8B-B14F-4D97-AF65-F5344CB8AC3E}">
        <p14:creationId xmlns:p14="http://schemas.microsoft.com/office/powerpoint/2010/main" val="389148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5386" y="4530981"/>
            <a:ext cx="5831193" cy="4295228"/>
          </a:xfrm>
        </p:spPr>
        <p:txBody>
          <a:bodyPr/>
          <a:lstStyle/>
          <a:p>
            <a:pPr>
              <a:defRPr/>
            </a:pPr>
            <a:r>
              <a:rPr lang="en-US" b="1" dirty="0" smtClean="0">
                <a:latin typeface="Verdana" pitchFamily="34" charset="0"/>
                <a:ea typeface="Verdana" pitchFamily="34" charset="0"/>
                <a:cs typeface="Verdana" pitchFamily="34" charset="0"/>
              </a:rPr>
              <a:t>Say:</a:t>
            </a:r>
            <a:r>
              <a:rPr lang="en-US" dirty="0" smtClean="0">
                <a:latin typeface="Verdana" pitchFamily="34" charset="0"/>
                <a:ea typeface="Verdana" pitchFamily="34" charset="0"/>
                <a:cs typeface="Verdana" pitchFamily="34" charset="0"/>
              </a:rPr>
              <a:t> The </a:t>
            </a:r>
            <a:r>
              <a:rPr lang="en-US" dirty="0">
                <a:latin typeface="Verdana" pitchFamily="34" charset="0"/>
                <a:ea typeface="Verdana" pitchFamily="34" charset="0"/>
                <a:cs typeface="Verdana" pitchFamily="34" charset="0"/>
              </a:rPr>
              <a:t>SDM system’s goals are, broadly, to ensure the safety, permanency, and well-being of children and families. More specifically, the SDM goals are:</a:t>
            </a:r>
          </a:p>
          <a:p>
            <a:pPr>
              <a:defRPr/>
            </a:pPr>
            <a:endParaRPr lang="en-US" dirty="0">
              <a:latin typeface="Verdana" pitchFamily="34" charset="0"/>
              <a:ea typeface="Verdana" pitchFamily="34" charset="0"/>
              <a:cs typeface="Verdana" pitchFamily="34" charset="0"/>
            </a:endParaRPr>
          </a:p>
          <a:p>
            <a:pPr marL="466652" indent="-233326">
              <a:defRPr/>
            </a:pPr>
            <a:r>
              <a:rPr lang="en-US" dirty="0">
                <a:latin typeface="Verdana" pitchFamily="34" charset="0"/>
                <a:ea typeface="Verdana" pitchFamily="34" charset="0"/>
                <a:cs typeface="Verdana" pitchFamily="34" charset="0"/>
              </a:rPr>
              <a:t>1.	To reduce subsequent harm to children (another investigation, verification, injury, or placement); and </a:t>
            </a:r>
          </a:p>
          <a:p>
            <a:pPr marL="466652" indent="-233326">
              <a:buFont typeface="Times New Roman" pitchFamily="18" charset="0"/>
              <a:buAutoNum type="arabicPeriod"/>
              <a:defRPr/>
            </a:pPr>
            <a:endParaRPr lang="en-US" dirty="0">
              <a:latin typeface="Verdana" pitchFamily="34" charset="0"/>
              <a:ea typeface="Verdana" pitchFamily="34" charset="0"/>
              <a:cs typeface="Verdana" pitchFamily="34" charset="0"/>
            </a:endParaRPr>
          </a:p>
          <a:p>
            <a:pPr marL="466652" indent="-233326">
              <a:defRPr/>
            </a:pPr>
            <a:r>
              <a:rPr lang="en-US" dirty="0">
                <a:latin typeface="Verdana" pitchFamily="34" charset="0"/>
                <a:ea typeface="Verdana" pitchFamily="34" charset="0"/>
                <a:cs typeface="Verdana" pitchFamily="34" charset="0"/>
              </a:rPr>
              <a:t>2.	To expedite permanency (sending children home as quickly and safely possible or moving to a different goal as quickly as appropriate).</a:t>
            </a:r>
          </a:p>
          <a:p>
            <a:pPr marL="233600" indent="-233600">
              <a:buFont typeface="Times New Roman" pitchFamily="18" charset="0"/>
              <a:buAutoNum type="arabicPeriod"/>
              <a:defRPr/>
            </a:pPr>
            <a:endParaRPr lang="en-US" dirty="0">
              <a:latin typeface="Verdana" pitchFamily="34" charset="0"/>
              <a:ea typeface="Verdana" pitchFamily="34" charset="0"/>
              <a:cs typeface="Verdana" pitchFamily="34" charset="0"/>
            </a:endParaRPr>
          </a:p>
          <a:p>
            <a:pPr>
              <a:defRPr/>
            </a:pPr>
            <a:r>
              <a:rPr lang="en-US" dirty="0">
                <a:latin typeface="Verdana" pitchFamily="34" charset="0"/>
                <a:ea typeface="Verdana" pitchFamily="34" charset="0"/>
                <a:cs typeface="Verdana" pitchFamily="34" charset="0"/>
              </a:rPr>
              <a:t>By the time a family is involved with the department, something negative has happened or is suspected to have happened. The SDM system’s goal is to target services and intervention to the families that most need help in order to prevent the next negative incident by using assessments that help to structure social workers’ decisions.</a:t>
            </a:r>
            <a:endParaRPr lang="en-US" dirty="0"/>
          </a:p>
        </p:txBody>
      </p:sp>
      <p:sp>
        <p:nvSpPr>
          <p:cNvPr id="4" name="Slide Number Placeholder 3"/>
          <p:cNvSpPr>
            <a:spLocks noGrp="1"/>
          </p:cNvSpPr>
          <p:nvPr>
            <p:ph type="sldNum" sz="quarter" idx="10"/>
          </p:nvPr>
        </p:nvSpPr>
        <p:spPr/>
        <p:txBody>
          <a:bodyPr/>
          <a:lstStyle/>
          <a:p>
            <a:fld id="{4A7E0AFB-9A70-451E-8986-53CF6C94FDC1}" type="slidenum">
              <a:rPr lang="en-US" smtClean="0"/>
              <a:pPr/>
              <a:t>8</a:t>
            </a:fld>
            <a:endParaRPr lang="en-US" dirty="0"/>
          </a:p>
        </p:txBody>
      </p:sp>
    </p:spTree>
    <p:extLst>
      <p:ext uri="{BB962C8B-B14F-4D97-AF65-F5344CB8AC3E}">
        <p14:creationId xmlns:p14="http://schemas.microsoft.com/office/powerpoint/2010/main" val="1986749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5156" y="4415790"/>
            <a:ext cx="5307082" cy="4183380"/>
          </a:xfrm>
        </p:spPr>
        <p:txBody>
          <a:bodyPr/>
          <a:lstStyle/>
          <a:p>
            <a:r>
              <a:rPr lang="en-US" b="1" dirty="0" smtClean="0"/>
              <a:t>Say: </a:t>
            </a:r>
            <a:r>
              <a:rPr lang="en-US" dirty="0" smtClean="0"/>
              <a:t>The SDM model is a comprehensive case management framework for child protection that uses a series of assessments to help social workers assess families and make critical decisions throughout the life of an ongoing</a:t>
            </a:r>
            <a:r>
              <a:rPr lang="en-US" baseline="0" dirty="0" smtClean="0"/>
              <a:t> protection case</a:t>
            </a:r>
            <a:r>
              <a:rPr lang="en-US" dirty="0" smtClean="0"/>
              <a:t>. The SDM model combines research with practice strategies, offering social workers a framework for consistent decision making and agencies a way to target in-demand resources toward families who can benefit most.</a:t>
            </a:r>
            <a:r>
              <a:rPr lang="en-US" baseline="0" dirty="0" smtClean="0"/>
              <a:t> The assessments themselves are just one component of the SDM model. By integrating engagement strategies, research, SDM assessments, and professional judgment, the SDM model takes a full-system approach to helping social workers best serve their clients.</a:t>
            </a:r>
          </a:p>
          <a:p>
            <a:endParaRPr lang="en-US" baseline="0" dirty="0" smtClean="0"/>
          </a:p>
          <a:p>
            <a:r>
              <a:rPr lang="en-US" b="1" baseline="0" dirty="0" smtClean="0"/>
              <a:t>Engagement option: </a:t>
            </a:r>
            <a:r>
              <a:rPr lang="en-US" b="0" baseline="0" dirty="0" smtClean="0"/>
              <a:t>In a multi-county setting, ask participants if their county is integrating Safety-Organized Practice (SOP) processes and strategies into their organization. </a:t>
            </a:r>
          </a:p>
          <a:p>
            <a:endParaRPr lang="en-US" b="0" baseline="0" dirty="0" smtClean="0"/>
          </a:p>
          <a:p>
            <a:r>
              <a:rPr lang="en-US" b="1" baseline="0" dirty="0" smtClean="0"/>
              <a:t>Follow-up learning point: </a:t>
            </a:r>
            <a:r>
              <a:rPr lang="en-US" b="0" baseline="0" dirty="0" smtClean="0"/>
              <a:t> The SDM system’s assessment tools integrate and blend together effectively with SOP processes to allow assessment and decision-making processes to occur in partnership with families. </a:t>
            </a:r>
          </a:p>
          <a:p>
            <a:endParaRPr lang="en-US" dirty="0"/>
          </a:p>
          <a:p>
            <a:pPr marL="174994" indent="-174994">
              <a:buSzPct val="200000"/>
              <a:buFont typeface="Verdana" panose="020B0604030504040204" pitchFamily="34" charset="0"/>
              <a:buChar char="♪"/>
            </a:pPr>
            <a:r>
              <a:rPr lang="en-US" dirty="0"/>
              <a:t>TRAINER NOTE: </a:t>
            </a:r>
            <a:r>
              <a:rPr lang="en-US" b="0" baseline="0" dirty="0" smtClean="0"/>
              <a:t>This two-day training includes multiple opportunities to incorporate practice model engagement strategies and practices, though it is not a requirement that participants be familiar with SOP practices </a:t>
            </a:r>
            <a:r>
              <a:rPr lang="en-US" b="0" baseline="0" smtClean="0"/>
              <a:t>and processes, </a:t>
            </a:r>
            <a:r>
              <a:rPr lang="en-US" b="0" baseline="0" dirty="0" smtClean="0"/>
              <a:t>as concepts will be introduced as integrated strategies for engaging in assessment with families.</a:t>
            </a:r>
            <a:endParaRPr lang="en-US" b="1" dirty="0" smtClean="0"/>
          </a:p>
          <a:p>
            <a:endParaRPr lang="en-US" dirty="0"/>
          </a:p>
        </p:txBody>
      </p:sp>
      <p:sp>
        <p:nvSpPr>
          <p:cNvPr id="4" name="Slide Number Placeholder 3"/>
          <p:cNvSpPr>
            <a:spLocks noGrp="1"/>
          </p:cNvSpPr>
          <p:nvPr>
            <p:ph type="sldNum" sz="quarter" idx="10"/>
          </p:nvPr>
        </p:nvSpPr>
        <p:spPr/>
        <p:txBody>
          <a:bodyPr/>
          <a:lstStyle/>
          <a:p>
            <a:fld id="{4A7E0AFB-9A70-451E-8986-53CF6C94FDC1}" type="slidenum">
              <a:rPr lang="en-US" smtClean="0"/>
              <a:pPr/>
              <a:t>9</a:t>
            </a:fld>
            <a:endParaRPr lang="en-US" dirty="0"/>
          </a:p>
        </p:txBody>
      </p:sp>
    </p:spTree>
    <p:extLst>
      <p:ext uri="{BB962C8B-B14F-4D97-AF65-F5344CB8AC3E}">
        <p14:creationId xmlns:p14="http://schemas.microsoft.com/office/powerpoint/2010/main" val="474948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eport figures">
    <p:spTree>
      <p:nvGrpSpPr>
        <p:cNvPr id="1" name=""/>
        <p:cNvGrpSpPr/>
        <p:nvPr/>
      </p:nvGrpSpPr>
      <p:grpSpPr>
        <a:xfrm>
          <a:off x="0" y="0"/>
          <a:ext cx="0" cy="0"/>
          <a:chOff x="0" y="0"/>
          <a:chExt cx="0" cy="0"/>
        </a:xfrm>
      </p:grpSpPr>
      <p:sp>
        <p:nvSpPr>
          <p:cNvPr id="16" name="Content Placeholder 5"/>
          <p:cNvSpPr>
            <a:spLocks noGrp="1"/>
          </p:cNvSpPr>
          <p:nvPr>
            <p:ph sz="quarter" idx="13"/>
          </p:nvPr>
        </p:nvSpPr>
        <p:spPr>
          <a:xfrm>
            <a:off x="457200" y="1385180"/>
            <a:ext cx="8229599" cy="4617267"/>
          </a:xfrm>
        </p:spPr>
        <p:txBody>
          <a:bodyPr>
            <a:noAutofit/>
          </a:bodyPr>
          <a:lstStyle>
            <a:lvl1pPr marL="0" indent="0">
              <a:lnSpc>
                <a:spcPct val="100000"/>
              </a:lnSpc>
              <a:spcBef>
                <a:spcPts val="0"/>
              </a:spcBef>
              <a:buFontTx/>
              <a:buNone/>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itle 1"/>
          <p:cNvSpPr>
            <a:spLocks noGrp="1"/>
          </p:cNvSpPr>
          <p:nvPr>
            <p:ph type="title" hasCustomPrompt="1"/>
          </p:nvPr>
        </p:nvSpPr>
        <p:spPr>
          <a:xfrm>
            <a:off x="457200" y="207025"/>
            <a:ext cx="8229600" cy="961998"/>
          </a:xfrm>
        </p:spPr>
        <p:txBody>
          <a:bodyPr>
            <a:normAutofit/>
          </a:bodyPr>
          <a:lstStyle>
            <a:lvl1pPr algn="ctr">
              <a:lnSpc>
                <a:spcPct val="100000"/>
              </a:lnSpc>
              <a:defRPr sz="2400" b="1">
                <a:solidFill>
                  <a:srgbClr val="040404"/>
                </a:solidFill>
              </a:defRPr>
            </a:lvl1pPr>
          </a:lstStyle>
          <a:p>
            <a:r>
              <a:rPr lang="en-US" dirty="0" smtClean="0"/>
              <a:t>Slide master</a:t>
            </a:r>
            <a:endParaRPr lang="en-US" dirty="0"/>
          </a:p>
        </p:txBody>
      </p:sp>
      <p:sp>
        <p:nvSpPr>
          <p:cNvPr id="3" name="Content Placeholder 2"/>
          <p:cNvSpPr>
            <a:spLocks noGrp="1"/>
          </p:cNvSpPr>
          <p:nvPr>
            <p:ph sz="quarter" idx="14" hasCustomPrompt="1"/>
          </p:nvPr>
        </p:nvSpPr>
        <p:spPr>
          <a:xfrm>
            <a:off x="457200" y="6209362"/>
            <a:ext cx="8229600" cy="354012"/>
          </a:xfrm>
        </p:spPr>
        <p:txBody>
          <a:bodyPr/>
          <a:lstStyle>
            <a:lvl1pPr>
              <a:defRPr baseline="0"/>
            </a:lvl1pPr>
          </a:lstStyle>
          <a:p>
            <a:pPr lvl="0"/>
            <a:r>
              <a:rPr lang="en-US" dirty="0" smtClean="0"/>
              <a:t>N size should be 16-point, notes should be 14-point font.</a:t>
            </a:r>
            <a:endParaRPr lang="en-US" dirty="0"/>
          </a:p>
        </p:txBody>
      </p:sp>
    </p:spTree>
    <p:extLst>
      <p:ext uri="{BB962C8B-B14F-4D97-AF65-F5344CB8AC3E}">
        <p14:creationId xmlns:p14="http://schemas.microsoft.com/office/powerpoint/2010/main" val="2849599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ectangle 4"/>
          <p:cNvSpPr/>
          <p:nvPr userDrawn="1"/>
        </p:nvSpPr>
        <p:spPr>
          <a:xfrm>
            <a:off x="0" y="0"/>
            <a:ext cx="9144000" cy="1182688"/>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p:cNvSpPr/>
          <p:nvPr userDrawn="1"/>
        </p:nvSpPr>
        <p:spPr>
          <a:xfrm>
            <a:off x="0" y="962025"/>
            <a:ext cx="9147175" cy="22066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457200" y="1"/>
            <a:ext cx="8229600" cy="961998"/>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0"/>
            <a:ext cx="2895600" cy="365125"/>
          </a:xfrm>
          <a:prstGeom prst="rect">
            <a:avLst/>
          </a:prstGeom>
        </p:spPr>
        <p:txBody>
          <a:bodyPr/>
          <a:lstStyle>
            <a:lvl1pPr algn="l">
              <a:defRPr/>
            </a:lvl1pPr>
          </a:lstStyle>
          <a:p>
            <a:pPr>
              <a:defRPr/>
            </a:pPr>
            <a:endParaRPr lang="en-US" dirty="0"/>
          </a:p>
        </p:txBody>
      </p:sp>
    </p:spTree>
    <p:extLst>
      <p:ext uri="{BB962C8B-B14F-4D97-AF65-F5344CB8AC3E}">
        <p14:creationId xmlns:p14="http://schemas.microsoft.com/office/powerpoint/2010/main" val="2167795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ectangle 4"/>
          <p:cNvSpPr/>
          <p:nvPr userDrawn="1"/>
        </p:nvSpPr>
        <p:spPr>
          <a:xfrm>
            <a:off x="0" y="0"/>
            <a:ext cx="9144000" cy="1182688"/>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p:cNvSpPr/>
          <p:nvPr userDrawn="1"/>
        </p:nvSpPr>
        <p:spPr>
          <a:xfrm>
            <a:off x="0" y="962025"/>
            <a:ext cx="9147175" cy="22066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p:nvPr userDrawn="1"/>
        </p:nvSpPr>
        <p:spPr>
          <a:xfrm>
            <a:off x="6410325" y="6356350"/>
            <a:ext cx="2381250" cy="365125"/>
          </a:xfrm>
          <a:prstGeom prst="rect">
            <a:avLst/>
          </a:prstGeom>
        </p:spPr>
        <p:txBody>
          <a:bodyPr anchor="ctr">
            <a:normAutofit fontScale="77500" lnSpcReduction="20000"/>
          </a:bodyPr>
          <a:lstStyle/>
          <a:p>
            <a:pPr defTabSz="457200" eaLnBrk="1" fontAlgn="auto" hangingPunct="1">
              <a:spcAft>
                <a:spcPts val="0"/>
              </a:spcAft>
              <a:defRPr/>
            </a:pPr>
            <a:endParaRPr lang="en-US" sz="2800" dirty="0">
              <a:solidFill>
                <a:srgbClr val="FFFFFF"/>
              </a:solidFill>
              <a:latin typeface="Verdana"/>
              <a:ea typeface="+mj-ea"/>
              <a:cs typeface="Verdana"/>
            </a:endParaRPr>
          </a:p>
        </p:txBody>
      </p:sp>
      <p:sp>
        <p:nvSpPr>
          <p:cNvPr id="2" name="Title 1"/>
          <p:cNvSpPr>
            <a:spLocks noGrp="1"/>
          </p:cNvSpPr>
          <p:nvPr>
            <p:ph type="title"/>
          </p:nvPr>
        </p:nvSpPr>
        <p:spPr>
          <a:xfrm>
            <a:off x="457200" y="1"/>
            <a:ext cx="8229600" cy="961998"/>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0"/>
            <a:ext cx="2895600" cy="365125"/>
          </a:xfrm>
          <a:prstGeom prst="rect">
            <a:avLst/>
          </a:prstGeom>
        </p:spPr>
        <p:txBody>
          <a:bodyPr/>
          <a:lstStyle>
            <a:lvl1pPr algn="l">
              <a:defRPr/>
            </a:lvl1pPr>
          </a:lstStyle>
          <a:p>
            <a:pPr>
              <a:defRPr/>
            </a:pPr>
            <a:endParaRPr lang="en-US" dirty="0"/>
          </a:p>
        </p:txBody>
      </p:sp>
    </p:spTree>
    <p:extLst>
      <p:ext uri="{BB962C8B-B14F-4D97-AF65-F5344CB8AC3E}">
        <p14:creationId xmlns:p14="http://schemas.microsoft.com/office/powerpoint/2010/main" val="1718454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Rectangle 4"/>
          <p:cNvSpPr/>
          <p:nvPr userDrawn="1"/>
        </p:nvSpPr>
        <p:spPr>
          <a:xfrm>
            <a:off x="0" y="0"/>
            <a:ext cx="9144000" cy="1182688"/>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p:cNvSpPr/>
          <p:nvPr userDrawn="1"/>
        </p:nvSpPr>
        <p:spPr>
          <a:xfrm>
            <a:off x="0" y="962025"/>
            <a:ext cx="9147175" cy="22066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p:nvPr userDrawn="1"/>
        </p:nvSpPr>
        <p:spPr>
          <a:xfrm>
            <a:off x="6410325" y="6356350"/>
            <a:ext cx="2381250" cy="365125"/>
          </a:xfrm>
          <a:prstGeom prst="rect">
            <a:avLst/>
          </a:prstGeom>
        </p:spPr>
        <p:txBody>
          <a:bodyPr anchor="ctr">
            <a:normAutofit fontScale="77500" lnSpcReduction="20000"/>
          </a:bodyPr>
          <a:lstStyle/>
          <a:p>
            <a:pPr defTabSz="457200" eaLnBrk="1" fontAlgn="auto" hangingPunct="1">
              <a:spcAft>
                <a:spcPts val="0"/>
              </a:spcAft>
              <a:defRPr/>
            </a:pPr>
            <a:endParaRPr lang="en-US" sz="2800" dirty="0">
              <a:solidFill>
                <a:srgbClr val="FFFFFF"/>
              </a:solidFill>
              <a:latin typeface="Verdana"/>
              <a:ea typeface="+mj-ea"/>
              <a:cs typeface="Verdana"/>
            </a:endParaRPr>
          </a:p>
        </p:txBody>
      </p:sp>
      <p:sp>
        <p:nvSpPr>
          <p:cNvPr id="2" name="Title 1"/>
          <p:cNvSpPr>
            <a:spLocks noGrp="1"/>
          </p:cNvSpPr>
          <p:nvPr>
            <p:ph type="title"/>
          </p:nvPr>
        </p:nvSpPr>
        <p:spPr>
          <a:xfrm>
            <a:off x="457200" y="1"/>
            <a:ext cx="8229600" cy="961998"/>
          </a:xfrm>
        </p:spPr>
        <p:txBody>
          <a:bodyPr>
            <a:noAutofit/>
          </a:bodyPr>
          <a:lstStyle>
            <a:lvl1pPr algn="l">
              <a:lnSpc>
                <a:spcPct val="100000"/>
              </a:lnSpc>
              <a:defRPr sz="2400">
                <a:solidFill>
                  <a:srgbClr val="393634"/>
                </a:solidFill>
              </a:defRPr>
            </a:lvl1pPr>
          </a:lstStyle>
          <a:p>
            <a:r>
              <a:rPr lang="en-US" smtClean="0"/>
              <a:t>Click to edit Master title style</a:t>
            </a:r>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Footer Placeholder 4"/>
          <p:cNvSpPr>
            <a:spLocks noGrp="1"/>
          </p:cNvSpPr>
          <p:nvPr>
            <p:ph type="ftr" sz="quarter" idx="10"/>
          </p:nvPr>
        </p:nvSpPr>
        <p:spPr>
          <a:xfrm>
            <a:off x="457200" y="6356350"/>
            <a:ext cx="2895600" cy="365125"/>
          </a:xfrm>
          <a:prstGeom prst="rect">
            <a:avLst/>
          </a:prstGeom>
        </p:spPr>
        <p:txBody>
          <a:bodyPr/>
          <a:lstStyle>
            <a:lvl1pPr algn="l">
              <a:defRPr/>
            </a:lvl1pPr>
          </a:lstStyle>
          <a:p>
            <a:pPr>
              <a:defRPr/>
            </a:pPr>
            <a:endParaRPr lang="en-US" dirty="0"/>
          </a:p>
        </p:txBody>
      </p:sp>
    </p:spTree>
    <p:extLst>
      <p:ext uri="{BB962C8B-B14F-4D97-AF65-F5344CB8AC3E}">
        <p14:creationId xmlns:p14="http://schemas.microsoft.com/office/powerpoint/2010/main" val="3257882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32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0"/>
            <a:ext cx="7099540" cy="365125"/>
          </a:xfrm>
          <a:prstGeom prst="rect">
            <a:avLst/>
          </a:prstGeom>
        </p:spPr>
        <p:txBody>
          <a:bodyPr/>
          <a:lstStyle>
            <a:lvl1pPr algn="l">
              <a:defRPr/>
            </a:lvl1pPr>
          </a:lstStyle>
          <a:p>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663866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1066800"/>
          </a:xfrm>
          <a:prstGeom prst="rect">
            <a:avLst/>
          </a:prstGeom>
        </p:spPr>
        <p:txBody>
          <a:bodyPr/>
          <a:lstStyle>
            <a:lvl1pPr marL="230188" indent="0">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65237"/>
            <a:ext cx="8229600" cy="4983163"/>
          </a:xfrm>
          <a:prstGeom prst="rect">
            <a:avLst/>
          </a:prstGeom>
        </p:spPr>
        <p:txBody>
          <a:bodyPr/>
          <a:lstStyle>
            <a:lvl1pPr>
              <a:spcBef>
                <a:spcPts val="0"/>
              </a:spcBef>
              <a:spcAft>
                <a:spcPts val="0"/>
              </a:spcAft>
              <a:buClr>
                <a:schemeClr val="tx1"/>
              </a:buClr>
              <a:defRPr sz="2400">
                <a:solidFill>
                  <a:schemeClr val="tx1"/>
                </a:solidFill>
                <a:latin typeface="Tahoma" pitchFamily="34" charset="0"/>
                <a:cs typeface="Tahoma" pitchFamily="34" charset="0"/>
              </a:defRPr>
            </a:lvl1pPr>
            <a:lvl2pPr marL="914400" indent="-457200">
              <a:spcAft>
                <a:spcPts val="0"/>
              </a:spcAft>
              <a:buClr>
                <a:schemeClr val="tx1"/>
              </a:buClr>
              <a:buFont typeface="Calibri" pitchFamily="34" charset="0"/>
              <a:buChar char="»"/>
              <a:defRPr sz="2400">
                <a:solidFill>
                  <a:schemeClr val="tx1"/>
                </a:solidFill>
                <a:latin typeface="Tahoma" pitchFamily="34" charset="0"/>
                <a:cs typeface="Tahoma" pitchFamily="34" charset="0"/>
              </a:defRPr>
            </a:lvl2pPr>
            <a:lvl3pPr marL="1371600" indent="-457200">
              <a:spcAft>
                <a:spcPts val="0"/>
              </a:spcAft>
              <a:buClr>
                <a:schemeClr val="tx1"/>
              </a:buClr>
              <a:buFont typeface="Wingdings" pitchFamily="2" charset="2"/>
              <a:buChar char="§"/>
              <a:defRPr sz="2400">
                <a:solidFill>
                  <a:schemeClr val="tx1"/>
                </a:solidFill>
                <a:latin typeface="Tahoma" pitchFamily="34" charset="0"/>
                <a:cs typeface="Tahoma" pitchFamily="34" charset="0"/>
              </a:defRPr>
            </a:lvl3pPr>
            <a:lvl4pPr marL="1828800" indent="-457200">
              <a:spcAft>
                <a:spcPts val="0"/>
              </a:spcAft>
              <a:buClr>
                <a:schemeClr val="tx1"/>
              </a:buClr>
              <a:defRPr sz="2400">
                <a:solidFill>
                  <a:schemeClr val="tx1"/>
                </a:solidFill>
                <a:latin typeface="Tahoma" pitchFamily="34" charset="0"/>
                <a:cs typeface="Tahoma" pitchFamily="34" charset="0"/>
              </a:defRPr>
            </a:lvl4pPr>
            <a:lvl5pPr>
              <a:spcBef>
                <a:spcPts val="0"/>
              </a:spcBef>
              <a:defRPr/>
            </a:lvl5pPr>
            <a:lvl6pPr>
              <a:spcBef>
                <a:spcPts val="0"/>
              </a:spcBef>
              <a:defRPr/>
            </a:lvl6pPr>
            <a:lvl7pPr>
              <a:spcBef>
                <a:spcPts val="0"/>
              </a:spcBef>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76664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no photo for presentations">
    <p:spTree>
      <p:nvGrpSpPr>
        <p:cNvPr id="1" name=""/>
        <p:cNvGrpSpPr/>
        <p:nvPr/>
      </p:nvGrpSpPr>
      <p:grpSpPr>
        <a:xfrm>
          <a:off x="0" y="0"/>
          <a:ext cx="0" cy="0"/>
          <a:chOff x="0" y="0"/>
          <a:chExt cx="0" cy="0"/>
        </a:xfrm>
      </p:grpSpPr>
      <p:sp>
        <p:nvSpPr>
          <p:cNvPr id="8" name="Rectangle 7"/>
          <p:cNvSpPr/>
          <p:nvPr/>
        </p:nvSpPr>
        <p:spPr>
          <a:xfrm>
            <a:off x="0" y="1727200"/>
            <a:ext cx="9144000" cy="73025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0" y="1718733"/>
            <a:ext cx="9144000"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2108200" y="1998133"/>
            <a:ext cx="6350000" cy="4385734"/>
          </a:xfrm>
        </p:spPr>
        <p:txBody>
          <a:bodyPr>
            <a:noAutofit/>
          </a:bodyPr>
          <a:lstStyle>
            <a:lvl1pPr algn="l">
              <a:lnSpc>
                <a:spcPct val="100000"/>
              </a:lnSpc>
              <a:defRPr sz="4800" b="0">
                <a:solidFill>
                  <a:srgbClr val="393634"/>
                </a:solidFill>
              </a:defRPr>
            </a:lvl1pPr>
          </a:lstStyle>
          <a:p>
            <a:r>
              <a:rPr lang="en-US" smtClean="0"/>
              <a:t>Click to edit Master title style</a:t>
            </a:r>
            <a:endParaRPr lang="en-US" dirty="0"/>
          </a:p>
        </p:txBody>
      </p:sp>
      <p:pic>
        <p:nvPicPr>
          <p:cNvPr id="7"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1470" y="425622"/>
            <a:ext cx="3295440" cy="64922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634377" y="6452558"/>
            <a:ext cx="1371600" cy="276046"/>
          </a:xfrm>
          <a:prstGeom prst="rect">
            <a:avLst/>
          </a:prstGeom>
          <a:solidFill>
            <a:schemeClr val="bg1"/>
          </a:solidFill>
        </p:spPr>
        <p:txBody>
          <a:bodyPr vert="horz" wrap="square" lIns="91440" tIns="45720" rIns="91440" bIns="45720" rtlCol="0" anchor="ctr">
            <a:normAutofit fontScale="550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Tree>
    <p:extLst>
      <p:ext uri="{BB962C8B-B14F-4D97-AF65-F5344CB8AC3E}">
        <p14:creationId xmlns:p14="http://schemas.microsoft.com/office/powerpoint/2010/main" val="1707212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hoto for presentations">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2825750"/>
            <a:ext cx="9144000" cy="6881962"/>
          </a:xfrm>
          <a:prstGeom prst="rect">
            <a:avLst/>
          </a:prstGeom>
        </p:spPr>
      </p:pic>
      <p:sp>
        <p:nvSpPr>
          <p:cNvPr id="8" name="Rectangle 7"/>
          <p:cNvSpPr/>
          <p:nvPr/>
        </p:nvSpPr>
        <p:spPr>
          <a:xfrm>
            <a:off x="3724" y="1862220"/>
            <a:ext cx="9144000"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108200" y="1862220"/>
            <a:ext cx="6350000" cy="202397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68754"/>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45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lide with photo for presentations">
    <p:spTree>
      <p:nvGrpSpPr>
        <p:cNvPr id="1" name=""/>
        <p:cNvGrpSpPr/>
        <p:nvPr/>
      </p:nvGrpSpPr>
      <p:grpSpPr>
        <a:xfrm>
          <a:off x="0" y="0"/>
          <a:ext cx="0" cy="0"/>
          <a:chOff x="0" y="0"/>
          <a:chExt cx="0" cy="0"/>
        </a:xfrm>
      </p:grpSpPr>
      <p:pic>
        <p:nvPicPr>
          <p:cNvPr id="7" name="Picture 2" descr="O:\Publications\Stock Photos\young family on picn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9" y="3232652"/>
            <a:ext cx="9156409" cy="60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727200"/>
            <a:ext cx="9180468" cy="2159000"/>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108200" y="1727200"/>
            <a:ext cx="6350000" cy="215899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
        <p:nvSpPr>
          <p:cNvPr id="10" name="Rectangle 9"/>
          <p:cNvSpPr/>
          <p:nvPr/>
        </p:nvSpPr>
        <p:spPr>
          <a:xfrm>
            <a:off x="0" y="3886200"/>
            <a:ext cx="9180468"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2" descr="\\sharepoint.nccdcrc.org@SSL\DavWWWRoot\workgroups\communications\LogosTemplates\CRC logos and templates\CRC RGB for 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0" y="480460"/>
            <a:ext cx="3295440" cy="64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919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for presentations">
    <p:spTree>
      <p:nvGrpSpPr>
        <p:cNvPr id="1" name=""/>
        <p:cNvGrpSpPr/>
        <p:nvPr/>
      </p:nvGrpSpPr>
      <p:grpSpPr>
        <a:xfrm>
          <a:off x="0" y="0"/>
          <a:ext cx="0" cy="0"/>
          <a:chOff x="0" y="0"/>
          <a:chExt cx="0" cy="0"/>
        </a:xfrm>
      </p:grpSpPr>
      <p:sp>
        <p:nvSpPr>
          <p:cNvPr id="7" name="Rectangle 6"/>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1"/>
            <a:ext cx="8229600" cy="961998"/>
          </a:xfrm>
        </p:spPr>
        <p:txBody>
          <a:bodyPr>
            <a:noAutofit/>
          </a:bodyPr>
          <a:lstStyle>
            <a:lvl1pPr algn="l">
              <a:lnSpc>
                <a:spcPct val="100000"/>
              </a:lnSpc>
              <a:defRPr sz="3200">
                <a:solidFill>
                  <a:srgbClr val="393634"/>
                </a:solidFill>
              </a:defRPr>
            </a:lvl1pPr>
          </a:lstStyle>
          <a:p>
            <a:r>
              <a:rPr lang="en-US" dirty="0" smtClean="0"/>
              <a:t>Slide master</a:t>
            </a:r>
            <a:endParaRPr lang="en-US" dirty="0"/>
          </a:p>
        </p:txBody>
      </p:sp>
      <p:sp>
        <p:nvSpPr>
          <p:cNvPr id="5" name="Footer Placeholder 4"/>
          <p:cNvSpPr>
            <a:spLocks noGrp="1"/>
          </p:cNvSpPr>
          <p:nvPr>
            <p:ph type="ftr" sz="quarter" idx="11"/>
          </p:nvPr>
        </p:nvSpPr>
        <p:spPr>
          <a:xfrm>
            <a:off x="457200" y="6356350"/>
            <a:ext cx="7099540" cy="365125"/>
          </a:xfrm>
          <a:prstGeom prst="rect">
            <a:avLst/>
          </a:prstGeom>
        </p:spPr>
        <p:txBody>
          <a:bodyPr/>
          <a:lstStyle>
            <a:lvl1pPr algn="l">
              <a:defRPr/>
            </a:lvl1pPr>
          </a:lstStyle>
          <a:p>
            <a:endParaRPr lang="en-US" dirty="0"/>
          </a:p>
        </p:txBody>
      </p:sp>
      <p:sp>
        <p:nvSpPr>
          <p:cNvPr id="10"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393634"/>
                </a:solidFill>
              </a:defRPr>
            </a:lvl1pPr>
            <a:lvl2pPr>
              <a:lnSpc>
                <a:spcPct val="100000"/>
              </a:lnSpc>
              <a:spcBef>
                <a:spcPts val="0"/>
              </a:spcBef>
              <a:spcAft>
                <a:spcPts val="0"/>
              </a:spcAft>
              <a:defRPr sz="1800">
                <a:solidFill>
                  <a:srgbClr val="393634"/>
                </a:solidFill>
              </a:defRPr>
            </a:lvl2pPr>
            <a:lvl3pPr marL="914400" indent="-457200">
              <a:lnSpc>
                <a:spcPct val="100000"/>
              </a:lnSpc>
              <a:spcBef>
                <a:spcPts val="0"/>
              </a:spcBef>
              <a:spcAft>
                <a:spcPts val="0"/>
              </a:spcAft>
              <a:defRPr sz="1800">
                <a:solidFill>
                  <a:srgbClr val="393634"/>
                </a:solidFill>
              </a:defRPr>
            </a:lvl3pPr>
            <a:lvl4pPr marL="1371600" indent="-457200">
              <a:lnSpc>
                <a:spcPct val="100000"/>
              </a:lnSpc>
              <a:spcBef>
                <a:spcPts val="0"/>
              </a:spcBef>
              <a:spcAft>
                <a:spcPts val="0"/>
              </a:spcAft>
              <a:defRPr sz="1800">
                <a:solidFill>
                  <a:srgbClr val="393634"/>
                </a:solidFill>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9" name="Picture 2" descr="\\sharepoint.nccdcrc.org@SSL\DavWWWRoot\workgroups\communications\LogosTemplates\CRC logos and templates\CRC RGB for sc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337" y="6025363"/>
            <a:ext cx="1023313" cy="20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104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4"/>
          <p:cNvSpPr>
            <a:spLocks noGrp="1"/>
          </p:cNvSpPr>
          <p:nvPr>
            <p:ph type="body" sz="quarter" idx="3"/>
          </p:nvPr>
        </p:nvSpPr>
        <p:spPr>
          <a:xfrm>
            <a:off x="4645025" y="1729854"/>
            <a:ext cx="4041775" cy="639762"/>
          </a:xfrm>
        </p:spPr>
        <p:txBody>
          <a:bodyPr anchor="b">
            <a:noAutofit/>
          </a:bodyPr>
          <a:lstStyle>
            <a:lvl1pPr marL="0" indent="0">
              <a:buNone/>
              <a:defRPr sz="2400" b="1">
                <a:solidFill>
                  <a:srgbClr val="A19D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5"/>
          <p:cNvSpPr>
            <a:spLocks noGrp="1"/>
          </p:cNvSpPr>
          <p:nvPr>
            <p:ph sz="quarter" idx="4"/>
          </p:nvPr>
        </p:nvSpPr>
        <p:spPr>
          <a:xfrm>
            <a:off x="4645025" y="2369616"/>
            <a:ext cx="4041775" cy="3756547"/>
          </a:xfrm>
        </p:spPr>
        <p:txBody>
          <a:bodyPr>
            <a:noAutofit/>
          </a:bodyPr>
          <a:lstStyle>
            <a:lvl1pPr marL="0" indent="0">
              <a:lnSpc>
                <a:spcPct val="100000"/>
              </a:lnSpc>
              <a:spcBef>
                <a:spcPts val="0"/>
              </a:spcBef>
              <a:spcAft>
                <a:spcPts val="0"/>
              </a:spcAft>
              <a:buFontTx/>
              <a:buNone/>
              <a:defRPr sz="1800"/>
            </a:lvl1pPr>
            <a:lvl2pPr>
              <a:lnSpc>
                <a:spcPct val="100000"/>
              </a:lnSpc>
              <a:spcBef>
                <a:spcPts val="0"/>
              </a:spcBef>
              <a:spcAft>
                <a:spcPts val="0"/>
              </a:spcAft>
              <a:defRPr sz="1800"/>
            </a:lvl2pPr>
            <a:lvl3pPr>
              <a:lnSpc>
                <a:spcPct val="100000"/>
              </a:lnSpc>
              <a:spcBef>
                <a:spcPts val="0"/>
              </a:spcBef>
              <a:spcAft>
                <a:spcPts val="0"/>
              </a:spcAft>
              <a:defRPr sz="1800"/>
            </a:lvl3pPr>
            <a:lvl4pPr>
              <a:lnSpc>
                <a:spcPct val="100000"/>
              </a:lnSpc>
              <a:spcBef>
                <a:spcPts val="0"/>
              </a:spcBef>
              <a:spcAft>
                <a:spcPts val="0"/>
              </a:spcAft>
              <a:defRPr sz="1800"/>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Footer Placeholder 7"/>
          <p:cNvSpPr>
            <a:spLocks noGrp="1"/>
          </p:cNvSpPr>
          <p:nvPr>
            <p:ph type="ftr" sz="quarter" idx="11"/>
          </p:nvPr>
        </p:nvSpPr>
        <p:spPr>
          <a:xfrm>
            <a:off x="618073" y="6356350"/>
            <a:ext cx="6835150" cy="365125"/>
          </a:xfrm>
          <a:prstGeom prst="rect">
            <a:avLst/>
          </a:prstGeom>
        </p:spPr>
        <p:txBody>
          <a:bodyPr/>
          <a:lstStyle>
            <a:lvl1pPr algn="l">
              <a:defRPr/>
            </a:lvl1pPr>
          </a:lstStyle>
          <a:p>
            <a:pPr>
              <a:defRPr/>
            </a:pPr>
            <a:endParaRPr lang="en-US" dirty="0"/>
          </a:p>
        </p:txBody>
      </p:sp>
      <p:sp>
        <p:nvSpPr>
          <p:cNvPr id="17" name="Content Placeholder 5"/>
          <p:cNvSpPr>
            <a:spLocks noGrp="1"/>
          </p:cNvSpPr>
          <p:nvPr>
            <p:ph sz="quarter" idx="12"/>
          </p:nvPr>
        </p:nvSpPr>
        <p:spPr>
          <a:xfrm>
            <a:off x="457200" y="1729853"/>
            <a:ext cx="4041775" cy="4396309"/>
          </a:xfrm>
        </p:spPr>
        <p:txBody>
          <a:bodyPr>
            <a:normAutofit/>
          </a:bodyPr>
          <a:lstStyle>
            <a:lvl1pPr marL="0" indent="0">
              <a:spcAft>
                <a:spcPts val="600"/>
              </a:spcAft>
              <a:buFont typeface="Arial"/>
              <a:buNone/>
              <a:defRPr sz="1800"/>
            </a:lvl1pPr>
            <a:lvl2pPr>
              <a:spcAft>
                <a:spcPts val="600"/>
              </a:spcAft>
              <a:defRPr sz="1800"/>
            </a:lvl2pPr>
            <a:lvl3pPr>
              <a:spcAft>
                <a:spcPts val="600"/>
              </a:spcAft>
              <a:defRPr sz="1800"/>
            </a:lvl3pPr>
            <a:lvl4pPr>
              <a:spcAft>
                <a:spcPts val="600"/>
              </a:spcAft>
              <a:defRPr sz="1800"/>
            </a:lvl4pPr>
            <a:lvl5pPr>
              <a:spcAft>
                <a:spcPts val="60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9" name="TextBox 18"/>
          <p:cNvSpPr txBox="1"/>
          <p:nvPr/>
        </p:nvSpPr>
        <p:spPr>
          <a:xfrm>
            <a:off x="5503599" y="3192536"/>
            <a:ext cx="914400" cy="9144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
        <p:nvSpPr>
          <p:cNvPr id="16" name="Title 1"/>
          <p:cNvSpPr>
            <a:spLocks noGrp="1"/>
          </p:cNvSpPr>
          <p:nvPr>
            <p:ph type="title" hasCustomPrompt="1"/>
          </p:nvPr>
        </p:nvSpPr>
        <p:spPr>
          <a:xfrm>
            <a:off x="457200" y="1"/>
            <a:ext cx="8229600" cy="961998"/>
          </a:xfrm>
        </p:spPr>
        <p:txBody>
          <a:bodyPr>
            <a:noAutofit/>
          </a:bodyPr>
          <a:lstStyle>
            <a:lvl1pPr algn="l">
              <a:lnSpc>
                <a:spcPct val="100000"/>
              </a:lnSpc>
              <a:defRPr sz="320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2626856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Footer Placeholder 7"/>
          <p:cNvSpPr>
            <a:spLocks noGrp="1"/>
          </p:cNvSpPr>
          <p:nvPr>
            <p:ph type="ftr" sz="quarter" idx="11"/>
          </p:nvPr>
        </p:nvSpPr>
        <p:spPr>
          <a:xfrm>
            <a:off x="618073" y="6356350"/>
            <a:ext cx="6930040" cy="365125"/>
          </a:xfrm>
          <a:prstGeom prst="rect">
            <a:avLst/>
          </a:prstGeom>
        </p:spPr>
        <p:txBody>
          <a:bodyPr/>
          <a:lstStyle>
            <a:lvl1pPr algn="l">
              <a:defRPr/>
            </a:lvl1pPr>
          </a:lstStyle>
          <a:p>
            <a:pPr>
              <a:defRPr/>
            </a:pPr>
            <a:endParaRPr lang="en-US" dirty="0"/>
          </a:p>
        </p:txBody>
      </p:sp>
      <p:sp>
        <p:nvSpPr>
          <p:cNvPr id="8" name="Rectangle 7"/>
          <p:cNvSpPr/>
          <p:nvPr/>
        </p:nvSpPr>
        <p:spPr>
          <a:xfrm>
            <a:off x="0" y="0"/>
            <a:ext cx="9144000" cy="1182131"/>
          </a:xfrm>
          <a:prstGeom prst="rect">
            <a:avLst/>
          </a:prstGeom>
          <a:solidFill>
            <a:srgbClr val="DDD9C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0" y="961998"/>
            <a:ext cx="9147724" cy="220133"/>
          </a:xfrm>
          <a:prstGeom prst="rect">
            <a:avLst/>
          </a:prstGeom>
          <a:solidFill>
            <a:schemeClr val="bg1">
              <a:alpha val="5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1"/>
          <p:cNvSpPr>
            <a:spLocks noGrp="1"/>
          </p:cNvSpPr>
          <p:nvPr>
            <p:ph type="title" hasCustomPrompt="1"/>
          </p:nvPr>
        </p:nvSpPr>
        <p:spPr>
          <a:xfrm>
            <a:off x="457200" y="1"/>
            <a:ext cx="8229600" cy="961998"/>
          </a:xfrm>
        </p:spPr>
        <p:txBody>
          <a:bodyPr>
            <a:noAutofit/>
          </a:bodyPr>
          <a:lstStyle>
            <a:lvl1pPr algn="l">
              <a:lnSpc>
                <a:spcPct val="100000"/>
              </a:lnSpc>
              <a:defRPr sz="3200" b="0">
                <a:solidFill>
                  <a:srgbClr val="040404"/>
                </a:solidFill>
              </a:defRPr>
            </a:lvl1pPr>
          </a:lstStyle>
          <a:p>
            <a:r>
              <a:rPr lang="en-US" dirty="0" smtClean="0"/>
              <a:t>Slide master</a:t>
            </a:r>
            <a:endParaRPr lang="en-US" dirty="0"/>
          </a:p>
        </p:txBody>
      </p:sp>
    </p:spTree>
    <p:extLst>
      <p:ext uri="{BB962C8B-B14F-4D97-AF65-F5344CB8AC3E}">
        <p14:creationId xmlns:p14="http://schemas.microsoft.com/office/powerpoint/2010/main" val="128929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with photo">
    <p:spTree>
      <p:nvGrpSpPr>
        <p:cNvPr id="1" name=""/>
        <p:cNvGrpSpPr/>
        <p:nvPr/>
      </p:nvGrpSpPr>
      <p:grpSpPr>
        <a:xfrm>
          <a:off x="0" y="0"/>
          <a:ext cx="0" cy="0"/>
          <a:chOff x="0" y="0"/>
          <a:chExt cx="0" cy="0"/>
        </a:xfrm>
      </p:grpSpPr>
      <p:sp>
        <p:nvSpPr>
          <p:cNvPr id="2" name="Title 1"/>
          <p:cNvSpPr>
            <a:spLocks noGrp="1"/>
          </p:cNvSpPr>
          <p:nvPr>
            <p:ph type="ctrTitle"/>
          </p:nvPr>
        </p:nvSpPr>
        <p:spPr>
          <a:xfrm>
            <a:off x="2108200" y="1862220"/>
            <a:ext cx="6350000" cy="2023979"/>
          </a:xfrm>
        </p:spPr>
        <p:txBody>
          <a:bodyPr>
            <a:noAutofit/>
          </a:bodyPr>
          <a:lstStyle>
            <a:lvl1pPr algn="l">
              <a:lnSpc>
                <a:spcPct val="100000"/>
              </a:lnSpc>
              <a:defRPr sz="3200">
                <a:solidFill>
                  <a:srgbClr val="393634"/>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3656146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9" name="Footer Placeholder 7"/>
          <p:cNvSpPr>
            <a:spLocks noGrp="1"/>
          </p:cNvSpPr>
          <p:nvPr>
            <p:ph type="ftr" sz="quarter" idx="11"/>
          </p:nvPr>
        </p:nvSpPr>
        <p:spPr>
          <a:xfrm>
            <a:off x="618072" y="6356350"/>
            <a:ext cx="6826523" cy="365125"/>
          </a:xfrm>
          <a:prstGeom prst="rect">
            <a:avLst/>
          </a:prstGeom>
        </p:spPr>
        <p:txBody>
          <a:bodyPr/>
          <a:lstStyle>
            <a:lvl1pPr algn="l">
              <a:defRPr/>
            </a:lvl1pPr>
          </a:lstStyle>
          <a:p>
            <a:pPr>
              <a:defRPr/>
            </a:pPr>
            <a:endParaRPr lang="en-US" dirty="0"/>
          </a:p>
        </p:txBody>
      </p:sp>
    </p:spTree>
    <p:extLst>
      <p:ext uri="{BB962C8B-B14F-4D97-AF65-F5344CB8AC3E}">
        <p14:creationId xmlns:p14="http://schemas.microsoft.com/office/powerpoint/2010/main" val="3378285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p:txBody>
      </p:sp>
      <p:sp>
        <p:nvSpPr>
          <p:cNvPr id="5" name="Footer Placeholder 7"/>
          <p:cNvSpPr>
            <a:spLocks noGrp="1"/>
          </p:cNvSpPr>
          <p:nvPr>
            <p:ph type="ftr" sz="quarter" idx="3"/>
          </p:nvPr>
        </p:nvSpPr>
        <p:spPr>
          <a:xfrm>
            <a:off x="457200" y="6356350"/>
            <a:ext cx="8229600" cy="365125"/>
          </a:xfrm>
          <a:prstGeom prst="rect">
            <a:avLst/>
          </a:prstGeom>
        </p:spPr>
        <p:txBody>
          <a:bodyPr/>
          <a:lstStyle>
            <a:lvl1pPr algn="l">
              <a:defRPr sz="1600"/>
            </a:lvl1pPr>
          </a:lstStyle>
          <a:p>
            <a:r>
              <a:rPr lang="en-US" dirty="0" smtClean="0"/>
              <a:t>N size should be 16 pt. Notes should be 14 pt.</a:t>
            </a:r>
            <a:endParaRPr lang="en-US" dirty="0"/>
          </a:p>
        </p:txBody>
      </p:sp>
    </p:spTree>
    <p:extLst>
      <p:ext uri="{BB962C8B-B14F-4D97-AF65-F5344CB8AC3E}">
        <p14:creationId xmlns:p14="http://schemas.microsoft.com/office/powerpoint/2010/main" val="1797988313"/>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60" r:id="rId10"/>
    <p:sldLayoutId id="2147484161" r:id="rId11"/>
    <p:sldLayoutId id="2147484162" r:id="rId12"/>
    <p:sldLayoutId id="2147484193" r:id="rId13"/>
    <p:sldLayoutId id="2147484194" r:id="rId14"/>
  </p:sldLayoutIdLst>
  <p:txStyles>
    <p:titleStyle>
      <a:lvl1pPr algn="ctr" defTabSz="457200" rtl="0" eaLnBrk="1" latinLnBrk="0" hangingPunct="1">
        <a:spcBef>
          <a:spcPct val="0"/>
        </a:spcBef>
        <a:buNone/>
        <a:defRPr sz="2400" b="1" kern="1200">
          <a:solidFill>
            <a:schemeClr val="tx1"/>
          </a:solidFill>
          <a:latin typeface="Verdana"/>
          <a:ea typeface="+mj-ea"/>
          <a:cs typeface="Verdana"/>
        </a:defRPr>
      </a:lvl1pPr>
    </p:titleStyle>
    <p:bodyStyle>
      <a:lvl1pPr marL="342900" indent="-342900" algn="l" defTabSz="457200" rtl="0" eaLnBrk="1" latinLnBrk="0" hangingPunct="1">
        <a:lnSpc>
          <a:spcPct val="100000"/>
        </a:lnSpc>
        <a:spcBef>
          <a:spcPts val="0"/>
        </a:spcBef>
        <a:spcAft>
          <a:spcPts val="0"/>
        </a:spcAft>
        <a:buFontTx/>
        <a:buNone/>
        <a:defRPr sz="1600" kern="1200">
          <a:solidFill>
            <a:schemeClr val="tx1"/>
          </a:solidFill>
          <a:latin typeface="Verdana"/>
          <a:ea typeface="+mn-ea"/>
          <a:cs typeface="Verdana"/>
        </a:defRPr>
      </a:lvl1pPr>
      <a:lvl2pPr marL="457200" indent="-457200" algn="l" defTabSz="457200" rtl="0" eaLnBrk="1" latinLnBrk="0" hangingPunct="1">
        <a:lnSpc>
          <a:spcPct val="100000"/>
        </a:lnSpc>
        <a:spcBef>
          <a:spcPts val="0"/>
        </a:spcBef>
        <a:spcAft>
          <a:spcPts val="0"/>
        </a:spcAft>
        <a:buFont typeface="Arial"/>
        <a:buChar char="•"/>
        <a:defRPr sz="1600" kern="1200">
          <a:solidFill>
            <a:schemeClr val="tx1"/>
          </a:solidFill>
          <a:latin typeface="Verdana"/>
          <a:ea typeface="+mn-ea"/>
          <a:cs typeface="Verdana"/>
        </a:defRPr>
      </a:lvl2pPr>
      <a:lvl3pPr marL="914400" indent="-457200" algn="l" defTabSz="457200" rtl="0" eaLnBrk="1" latinLnBrk="0" hangingPunct="1">
        <a:lnSpc>
          <a:spcPct val="100000"/>
        </a:lnSpc>
        <a:spcBef>
          <a:spcPts val="0"/>
        </a:spcBef>
        <a:spcAft>
          <a:spcPts val="0"/>
        </a:spcAft>
        <a:buFont typeface="Verdana" pitchFamily="34" charset="0"/>
        <a:buChar char="»"/>
        <a:defRPr sz="1600" kern="1200">
          <a:solidFill>
            <a:schemeClr val="tx1"/>
          </a:solidFill>
          <a:latin typeface="Verdana"/>
          <a:ea typeface="+mn-ea"/>
          <a:cs typeface="Verdana"/>
        </a:defRPr>
      </a:lvl3pPr>
      <a:lvl4pPr marL="1371600" indent="-457200" algn="l" defTabSz="457200" rtl="0" eaLnBrk="1" latinLnBrk="0" hangingPunct="1">
        <a:lnSpc>
          <a:spcPct val="100000"/>
        </a:lnSpc>
        <a:spcBef>
          <a:spcPts val="0"/>
        </a:spcBef>
        <a:spcAft>
          <a:spcPts val="0"/>
        </a:spcAft>
        <a:buFont typeface="Wingdings" pitchFamily="2" charset="2"/>
        <a:buChar char="§"/>
        <a:defRPr sz="1600" kern="1200">
          <a:solidFill>
            <a:schemeClr val="tx1"/>
          </a:solidFill>
          <a:latin typeface="Verdana"/>
          <a:ea typeface="+mn-ea"/>
          <a:cs typeface="Verdana"/>
        </a:defRPr>
      </a:lvl4pPr>
      <a:lvl5pPr marL="889000" indent="-228600" algn="l" defTabSz="457200" rtl="0" eaLnBrk="1" latinLnBrk="0" hangingPunct="1">
        <a:lnSpc>
          <a:spcPct val="100000"/>
        </a:lnSpc>
        <a:spcBef>
          <a:spcPts val="0"/>
        </a:spcBef>
        <a:spcAft>
          <a:spcPts val="0"/>
        </a:spcAft>
        <a:buFont typeface="Arial"/>
        <a:buChar char="»"/>
        <a:defRPr sz="180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ctrTitle"/>
          </p:nvPr>
        </p:nvSpPr>
        <p:spPr>
          <a:xfrm>
            <a:off x="685800" y="1981200"/>
            <a:ext cx="7772400" cy="1904999"/>
          </a:xfrm>
        </p:spPr>
        <p:txBody>
          <a:bodyPr/>
          <a:lstStyle/>
          <a:p>
            <a:pPr defTabSz="912813" eaLnBrk="1" hangingPunct="1"/>
            <a:r>
              <a:rPr lang="en-US" altLang="en-US" dirty="0" smtClean="0">
                <a:solidFill>
                  <a:schemeClr val="tx1"/>
                </a:solidFill>
              </a:rPr>
              <a:t>California’s</a:t>
            </a:r>
            <a:br>
              <a:rPr lang="en-US" altLang="en-US" dirty="0" smtClean="0">
                <a:solidFill>
                  <a:schemeClr val="tx1"/>
                </a:solidFill>
              </a:rPr>
            </a:br>
            <a:r>
              <a:rPr lang="en-US" altLang="en-US" dirty="0" smtClean="0">
                <a:solidFill>
                  <a:schemeClr val="tx1"/>
                </a:solidFill>
              </a:rPr>
              <a:t>Structured Decision Making</a:t>
            </a:r>
            <a:r>
              <a:rPr lang="en-US" altLang="en-US" baseline="30000" dirty="0" smtClean="0">
                <a:solidFill>
                  <a:schemeClr val="tx1"/>
                </a:solidFill>
              </a:rPr>
              <a:t>®</a:t>
            </a:r>
            <a:r>
              <a:rPr lang="en-US" altLang="en-US" dirty="0" smtClean="0">
                <a:solidFill>
                  <a:schemeClr val="tx1"/>
                </a:solidFill>
                <a:cs typeface="Times New Roman" panose="02020603050405020304" pitchFamily="18" charset="0"/>
              </a:rPr>
              <a:t/>
            </a:r>
            <a:br>
              <a:rPr lang="en-US" altLang="en-US" dirty="0" smtClean="0">
                <a:solidFill>
                  <a:schemeClr val="tx1"/>
                </a:solidFill>
                <a:cs typeface="Times New Roman" panose="02020603050405020304" pitchFamily="18" charset="0"/>
              </a:rPr>
            </a:br>
            <a:r>
              <a:rPr lang="en-US" altLang="en-US" dirty="0" smtClean="0">
                <a:solidFill>
                  <a:schemeClr val="tx1"/>
                </a:solidFill>
                <a:cs typeface="Times New Roman" panose="02020603050405020304" pitchFamily="18" charset="0"/>
              </a:rPr>
              <a:t>Basic Orientation</a:t>
            </a:r>
            <a:r>
              <a:rPr lang="en-US" altLang="en-US" dirty="0" smtClean="0">
                <a:solidFill>
                  <a:schemeClr val="tx1"/>
                </a:solidFill>
              </a:rPr>
              <a:t> Version 3.0</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ln>
            <a:miter lim="800000"/>
            <a:headEnd/>
            <a:tailEnd/>
          </a:ln>
        </p:spPr>
        <p:txBody>
          <a:bodyPr wrap="square" numCol="1" anchorCtr="0" compatLnSpc="1">
            <a:prstTxWarp prst="textNoShape">
              <a:avLst/>
            </a:prstTxWarp>
          </a:bodyPr>
          <a:lstStyle/>
          <a:p>
            <a:r>
              <a:rPr lang="en-US" sz="2400" smtClean="0">
                <a:solidFill>
                  <a:schemeClr val="tx1"/>
                </a:solidFill>
              </a:rPr>
              <a:t>The SDM</a:t>
            </a:r>
            <a:r>
              <a:rPr lang="en-US" sz="2400" baseline="30000" dirty="0" smtClean="0">
                <a:solidFill>
                  <a:schemeClr val="tx1"/>
                </a:solidFill>
              </a:rPr>
              <a:t>®</a:t>
            </a:r>
            <a:r>
              <a:rPr lang="en-US" sz="2400" dirty="0" smtClean="0">
                <a:solidFill>
                  <a:schemeClr val="tx1"/>
                </a:solidFill>
              </a:rPr>
              <a:t> System for Child Welfare</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025582112"/>
              </p:ext>
            </p:extLst>
          </p:nvPr>
        </p:nvGraphicFramePr>
        <p:xfrm>
          <a:off x="457200" y="1371600"/>
          <a:ext cx="8229600" cy="498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8864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ln>
            <a:miter lim="800000"/>
            <a:headEnd/>
            <a:tailEnd/>
          </a:ln>
        </p:spPr>
        <p:txBody>
          <a:bodyPr wrap="square" numCol="1" anchorCtr="0" compatLnSpc="1">
            <a:prstTxWarp prst="textNoShape">
              <a:avLst/>
            </a:prstTxWarp>
          </a:bodyPr>
          <a:lstStyle/>
          <a:p>
            <a:pPr algn="l"/>
            <a:r>
              <a:rPr lang="en-US" sz="2400" b="0" dirty="0" smtClean="0">
                <a:solidFill>
                  <a:schemeClr val="tx1"/>
                </a:solidFill>
              </a:rPr>
              <a:t>SDM</a:t>
            </a:r>
            <a:r>
              <a:rPr lang="en-US" sz="2400" b="0" baseline="30000" dirty="0" smtClean="0">
                <a:solidFill>
                  <a:schemeClr val="tx1"/>
                </a:solidFill>
              </a:rPr>
              <a:t>®</a:t>
            </a:r>
            <a:r>
              <a:rPr lang="en-US" sz="2400" b="0" dirty="0" smtClean="0">
                <a:solidFill>
                  <a:schemeClr val="tx1"/>
                </a:solidFill>
              </a:rPr>
              <a:t> System Goals for Child Welfare</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677930276"/>
              </p:ext>
            </p:extLst>
          </p:nvPr>
        </p:nvGraphicFramePr>
        <p:xfrm>
          <a:off x="381000" y="1447800"/>
          <a:ext cx="8229600" cy="4983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0575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990599"/>
          </a:xfrm>
        </p:spPr>
        <p:txBody>
          <a:bodyPr/>
          <a:lstStyle/>
          <a:p>
            <a:pPr eaLnBrk="1" hangingPunct="1">
              <a:defRPr/>
            </a:pPr>
            <a:r>
              <a:rPr lang="en-US" sz="2400" dirty="0">
                <a:solidFill>
                  <a:schemeClr val="tx1"/>
                </a:solidFill>
                <a:latin typeface="+mn-lt"/>
              </a:rPr>
              <a:t>The Risk of Cognitive Thinking Errors </a:t>
            </a:r>
            <a:r>
              <a:rPr lang="en-US" sz="2400" dirty="0" smtClean="0">
                <a:solidFill>
                  <a:schemeClr val="tx1"/>
                </a:solidFill>
                <a:latin typeface="+mn-lt"/>
              </a:rPr>
              <a:t>in </a:t>
            </a:r>
            <a:r>
              <a:rPr lang="en-US" sz="2400" dirty="0">
                <a:solidFill>
                  <a:schemeClr val="tx1"/>
                </a:solidFill>
                <a:latin typeface="+mn-lt"/>
              </a:rPr>
              <a:t>Child Welfare</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1703072"/>
              </p:ext>
            </p:extLst>
          </p:nvPr>
        </p:nvGraphicFramePr>
        <p:xfrm>
          <a:off x="3677860" y="1371602"/>
          <a:ext cx="5111750" cy="4754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373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950" y="1571624"/>
            <a:ext cx="3016262" cy="4395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15716" name="TextBox 5"/>
          <p:cNvSpPr txBox="1">
            <a:spLocks noChangeArrowheads="1"/>
          </p:cNvSpPr>
          <p:nvPr/>
        </p:nvSpPr>
        <p:spPr bwMode="auto">
          <a:xfrm>
            <a:off x="3873066" y="5958601"/>
            <a:ext cx="4600978" cy="1107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0" tIns="45716" rIns="91430" bIns="45716">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US" dirty="0" smtClean="0">
                <a:ea typeface="ヒラギノ角ゴ ProN W3" charset="0"/>
                <a:cs typeface="ヒラギノ角ゴ ProN W3" charset="0"/>
              </a:rPr>
              <a:t>The SDM model can help </a:t>
            </a:r>
            <a:r>
              <a:rPr lang="en-US" dirty="0">
                <a:ea typeface="ヒラギノ角ゴ ProN W3" charset="0"/>
                <a:cs typeface="ヒラギノ角ゴ ProN W3" charset="0"/>
              </a:rPr>
              <a:t>activate System </a:t>
            </a:r>
            <a:r>
              <a:rPr lang="en-US" dirty="0" smtClean="0">
                <a:ea typeface="ヒラギノ角ゴ ProN W3" charset="0"/>
                <a:cs typeface="ヒラギノ角ゴ ProN W3" charset="0"/>
              </a:rPr>
              <a:t>2!</a:t>
            </a:r>
            <a:endParaRPr lang="en-US" dirty="0">
              <a:ea typeface="ヒラギノ角ゴ ProN W3" charset="0"/>
              <a:cs typeface="ヒラギノ角ゴ ProN W3" charset="0"/>
            </a:endParaRPr>
          </a:p>
          <a:p>
            <a:pPr algn="ctr" eaLnBrk="1" hangingPunct="1"/>
            <a:endParaRPr lang="en-US" sz="1800" dirty="0">
              <a:ea typeface="ヒラギノ角ゴ ProN W3" charset="0"/>
              <a:cs typeface="ヒラギノ角ゴ ProN W3" charset="0"/>
            </a:endParaRPr>
          </a:p>
        </p:txBody>
      </p:sp>
    </p:spTree>
    <p:extLst>
      <p:ext uri="{BB962C8B-B14F-4D97-AF65-F5344CB8AC3E}">
        <p14:creationId xmlns:p14="http://schemas.microsoft.com/office/powerpoint/2010/main" val="2682951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iStock_000015093945Medium_finger on chi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 y="1371600"/>
            <a:ext cx="9055100" cy="549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57200" y="1"/>
            <a:ext cx="8686800" cy="961998"/>
          </a:xfrm>
        </p:spPr>
        <p:txBody>
          <a:bodyPr/>
          <a:lstStyle/>
          <a:p>
            <a:r>
              <a:rPr lang="en-US" sz="2400" dirty="0" smtClean="0">
                <a:solidFill>
                  <a:schemeClr val="tx1"/>
                </a:solidFill>
                <a:latin typeface="Verdana" pitchFamily="34" charset="0"/>
                <a:cs typeface="Verdana" pitchFamily="34" charset="0"/>
              </a:rPr>
              <a:t>The SDM</a:t>
            </a:r>
            <a:r>
              <a:rPr lang="en-US" sz="2400" baseline="30000" dirty="0" smtClean="0"/>
              <a:t>®</a:t>
            </a:r>
            <a:r>
              <a:rPr lang="en-US" sz="2400" dirty="0" smtClean="0">
                <a:solidFill>
                  <a:schemeClr val="tx1"/>
                </a:solidFill>
                <a:latin typeface="Verdana" pitchFamily="34" charset="0"/>
                <a:cs typeface="Verdana" pitchFamily="34" charset="0"/>
              </a:rPr>
              <a:t> System Structures </a:t>
            </a:r>
            <a:r>
              <a:rPr lang="en-US" sz="2400" dirty="0">
                <a:solidFill>
                  <a:schemeClr val="tx1"/>
                </a:solidFill>
                <a:latin typeface="Verdana" pitchFamily="34" charset="0"/>
                <a:cs typeface="Verdana" pitchFamily="34" charset="0"/>
              </a:rPr>
              <a:t>K</a:t>
            </a:r>
            <a:r>
              <a:rPr lang="en-US" sz="2400" dirty="0" smtClean="0">
                <a:solidFill>
                  <a:schemeClr val="tx1"/>
                </a:solidFill>
                <a:latin typeface="Verdana" pitchFamily="34" charset="0"/>
                <a:cs typeface="Verdana" pitchFamily="34" charset="0"/>
              </a:rPr>
              <a:t>ey Decisions</a:t>
            </a:r>
            <a:endParaRPr lang="en-US" sz="2400" dirty="0">
              <a:solidFill>
                <a:schemeClr val="tx1"/>
              </a:solidFill>
              <a:latin typeface="Verdana" pitchFamily="34" charset="0"/>
              <a:cs typeface="Verdana" pitchFamily="34" charset="0"/>
            </a:endParaRPr>
          </a:p>
        </p:txBody>
      </p:sp>
    </p:spTree>
    <p:extLst>
      <p:ext uri="{BB962C8B-B14F-4D97-AF65-F5344CB8AC3E}">
        <p14:creationId xmlns:p14="http://schemas.microsoft.com/office/powerpoint/2010/main" val="656880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3"/>
          <p:cNvSpPr>
            <a:spLocks noGrp="1"/>
          </p:cNvSpPr>
          <p:nvPr>
            <p:ph type="title"/>
          </p:nvPr>
        </p:nvSpPr>
        <p:spPr>
          <a:xfrm>
            <a:off x="446446" y="0"/>
            <a:ext cx="8610600" cy="956070"/>
          </a:xfrm>
        </p:spPr>
        <p:txBody>
          <a:bodyPr>
            <a:noAutofit/>
          </a:bodyPr>
          <a:lstStyle/>
          <a:p>
            <a:pPr eaLnBrk="1" hangingPunct="1"/>
            <a:r>
              <a:rPr lang="en-US" sz="2400" dirty="0">
                <a:solidFill>
                  <a:schemeClr val="tx1"/>
                </a:solidFill>
                <a:latin typeface="+mj-lt"/>
                <a:ea typeface="ＭＳ Ｐゴシック" charset="0"/>
                <a:cs typeface="ＭＳ Ｐゴシック" charset="0"/>
              </a:rPr>
              <a:t>Each </a:t>
            </a:r>
            <a:r>
              <a:rPr lang="en-US" sz="2400" dirty="0" smtClean="0">
                <a:solidFill>
                  <a:schemeClr val="tx1"/>
                </a:solidFill>
                <a:latin typeface="+mj-lt"/>
                <a:ea typeface="ＭＳ Ｐゴシック" charset="0"/>
                <a:cs typeface="ＭＳ Ｐゴシック" charset="0"/>
              </a:rPr>
              <a:t>Question Is Connected to an Assessment</a:t>
            </a:r>
            <a:endParaRPr lang="en-US" sz="2400" dirty="0">
              <a:solidFill>
                <a:schemeClr val="tx1"/>
              </a:solidFill>
              <a:latin typeface="+mj-lt"/>
              <a:ea typeface="ＭＳ Ｐゴシック" charset="0"/>
              <a:cs typeface="ＭＳ Ｐゴシック" charset="0"/>
            </a:endParaRPr>
          </a:p>
        </p:txBody>
      </p:sp>
      <p:cxnSp>
        <p:nvCxnSpPr>
          <p:cNvPr id="18" name="Straight Connector 17"/>
          <p:cNvCxnSpPr/>
          <p:nvPr/>
        </p:nvCxnSpPr>
        <p:spPr>
          <a:xfrm>
            <a:off x="7568842" y="2250281"/>
            <a:ext cx="0" cy="2946797"/>
          </a:xfrm>
          <a:prstGeom prst="line">
            <a:avLst/>
          </a:prstGeom>
          <a:ln w="762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378758" y="2625328"/>
            <a:ext cx="0" cy="2571750"/>
          </a:xfrm>
          <a:prstGeom prst="line">
            <a:avLst/>
          </a:prstGeom>
          <a:ln w="762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62" idx="2"/>
          </p:cNvCxnSpPr>
          <p:nvPr/>
        </p:nvCxnSpPr>
        <p:spPr>
          <a:xfrm flipH="1">
            <a:off x="5095986" y="2340280"/>
            <a:ext cx="32306" cy="2749642"/>
          </a:xfrm>
          <a:prstGeom prst="line">
            <a:avLst/>
          </a:prstGeom>
          <a:ln w="762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3671018" y="2678906"/>
            <a:ext cx="1" cy="2446298"/>
          </a:xfrm>
          <a:prstGeom prst="line">
            <a:avLst/>
          </a:prstGeom>
          <a:ln w="762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2398409" y="2678906"/>
            <a:ext cx="0" cy="2411016"/>
          </a:xfrm>
          <a:prstGeom prst="line">
            <a:avLst/>
          </a:prstGeom>
          <a:ln w="762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1143000" y="2089548"/>
            <a:ext cx="0" cy="3000375"/>
          </a:xfrm>
          <a:prstGeom prst="line">
            <a:avLst/>
          </a:prstGeom>
          <a:ln w="762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0" y="3200400"/>
            <a:ext cx="9144000" cy="381000"/>
          </a:xfrm>
          <a:prstGeom prst="rect">
            <a:avLst/>
          </a:prstGeom>
          <a:solidFill>
            <a:schemeClr val="accent1"/>
          </a:solidFill>
          <a:ln/>
        </p:spPr>
        <p:style>
          <a:lnRef idx="1">
            <a:schemeClr val="accent2"/>
          </a:lnRef>
          <a:fillRef idx="2">
            <a:schemeClr val="accent2"/>
          </a:fillRef>
          <a:effectRef idx="1">
            <a:schemeClr val="accent2"/>
          </a:effectRef>
          <a:fontRef idx="minor">
            <a:schemeClr val="dk1"/>
          </a:fontRef>
        </p:style>
        <p:txBody>
          <a:bodyPr lIns="91425" tIns="45713" rIns="91425" bIns="45713" anchor="ctr"/>
          <a:lstStyle/>
          <a:p>
            <a:pPr>
              <a:defRPr/>
            </a:pPr>
            <a:endParaRPr lang="en-US" sz="1200" dirty="0">
              <a:solidFill>
                <a:schemeClr val="tx1"/>
              </a:solidFill>
              <a:latin typeface="+mj-lt"/>
            </a:endParaRPr>
          </a:p>
        </p:txBody>
      </p:sp>
      <p:sp>
        <p:nvSpPr>
          <p:cNvPr id="36872" name="TextBox 18"/>
          <p:cNvSpPr txBox="1">
            <a:spLocks noChangeArrowheads="1"/>
          </p:cNvSpPr>
          <p:nvPr/>
        </p:nvSpPr>
        <p:spPr bwMode="auto">
          <a:xfrm>
            <a:off x="3625998" y="3257100"/>
            <a:ext cx="2675300" cy="307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45713" rIns="91425" bIns="45713">
            <a:spAutoFit/>
          </a:bodyPr>
          <a:lstStyle>
            <a:lvl1pPr eaLnBrk="0" hangingPunct="0">
              <a:defRPr sz="2400">
                <a:solidFill>
                  <a:srgbClr val="000000"/>
                </a:solidFill>
                <a:latin typeface="Lucida Grande" charset="0"/>
                <a:ea typeface="ヒラギノ角ゴ ProN W3" charset="0"/>
                <a:cs typeface="ヒラギノ角ゴ ProN W3" charset="0"/>
                <a:sym typeface="Lucida Grande" charset="0"/>
              </a:defRPr>
            </a:lvl1pPr>
            <a:lvl2pPr marL="37931725" indent="-37474525" eaLnBrk="0" hangingPunct="0">
              <a:defRPr sz="2400">
                <a:solidFill>
                  <a:srgbClr val="000000"/>
                </a:solidFill>
                <a:latin typeface="Lucida Grande" charset="0"/>
                <a:ea typeface="ヒラギノ角ゴ ProN W3" charset="0"/>
                <a:cs typeface="ヒラギノ角ゴ ProN W3" charset="0"/>
                <a:sym typeface="Lucida Grande" charset="0"/>
              </a:defRPr>
            </a:lvl2pPr>
            <a:lvl3pPr eaLnBrk="0" hangingPunct="0">
              <a:defRPr sz="2400">
                <a:solidFill>
                  <a:srgbClr val="000000"/>
                </a:solidFill>
                <a:latin typeface="Lucida Grande" charset="0"/>
                <a:ea typeface="ヒラギノ角ゴ ProN W3" charset="0"/>
                <a:cs typeface="ヒラギノ角ゴ ProN W3" charset="0"/>
                <a:sym typeface="Lucida Grande" charset="0"/>
              </a:defRPr>
            </a:lvl3pPr>
            <a:lvl4pPr eaLnBrk="0" hangingPunct="0">
              <a:defRPr sz="2400">
                <a:solidFill>
                  <a:srgbClr val="000000"/>
                </a:solidFill>
                <a:latin typeface="Lucida Grande" charset="0"/>
                <a:ea typeface="ヒラギノ角ゴ ProN W3" charset="0"/>
                <a:cs typeface="ヒラギノ角ゴ ProN W3" charset="0"/>
                <a:sym typeface="Lucida Grande" charset="0"/>
              </a:defRPr>
            </a:lvl4pPr>
            <a:lvl5pPr eaLnBrk="0" hangingPunct="0">
              <a:defRPr sz="2400">
                <a:solidFill>
                  <a:srgbClr val="000000"/>
                </a:solidFill>
                <a:latin typeface="Lucida Grande" charset="0"/>
                <a:ea typeface="ヒラギノ角ゴ ProN W3" charset="0"/>
                <a:cs typeface="ヒラギノ角ゴ ProN W3" charset="0"/>
                <a:sym typeface="Lucida Grande" charset="0"/>
              </a:defRPr>
            </a:lvl5pPr>
            <a:lvl6pPr marL="4572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6pPr>
            <a:lvl7pPr marL="9144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7pPr>
            <a:lvl8pPr marL="13716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8pPr>
            <a:lvl9pPr marL="18288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9pPr>
          </a:lstStyle>
          <a:p>
            <a:pPr eaLnBrk="1" hangingPunct="1"/>
            <a:r>
              <a:rPr lang="en-US" sz="1400" dirty="0">
                <a:solidFill>
                  <a:schemeClr val="tx1"/>
                </a:solidFill>
                <a:latin typeface="+mj-lt"/>
              </a:rPr>
              <a:t>Work with families</a:t>
            </a:r>
          </a:p>
        </p:txBody>
      </p:sp>
      <p:cxnSp>
        <p:nvCxnSpPr>
          <p:cNvPr id="21" name="Straight Arrow Connector 20"/>
          <p:cNvCxnSpPr/>
          <p:nvPr/>
        </p:nvCxnSpPr>
        <p:spPr>
          <a:xfrm>
            <a:off x="5867400" y="3427416"/>
            <a:ext cx="3048000" cy="1587"/>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04801" y="3427416"/>
            <a:ext cx="3048000" cy="1587"/>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39328" y="2250281"/>
            <a:ext cx="53578" cy="803672"/>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8751094" y="2303859"/>
            <a:ext cx="53578" cy="803672"/>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5" name="TextBox 11"/>
          <p:cNvSpPr txBox="1">
            <a:spLocks noChangeArrowheads="1"/>
          </p:cNvSpPr>
          <p:nvPr/>
        </p:nvSpPr>
        <p:spPr bwMode="auto">
          <a:xfrm>
            <a:off x="81956" y="1573657"/>
            <a:ext cx="647903" cy="577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5" tIns="45713" rIns="91425" bIns="45713">
            <a:spAutoFit/>
          </a:bodyPr>
          <a:lstStyle>
            <a:lvl1pPr eaLnBrk="0" hangingPunct="0">
              <a:defRPr sz="2400">
                <a:solidFill>
                  <a:srgbClr val="000000"/>
                </a:solidFill>
                <a:latin typeface="Lucida Grande" charset="0"/>
                <a:ea typeface="ヒラギノ角ゴ ProN W3" charset="0"/>
                <a:cs typeface="ヒラギノ角ゴ ProN W3" charset="0"/>
                <a:sym typeface="Lucida Grande" charset="0"/>
              </a:defRPr>
            </a:lvl1pPr>
            <a:lvl2pPr marL="37931725" indent="-37474525" eaLnBrk="0" hangingPunct="0">
              <a:defRPr sz="2400">
                <a:solidFill>
                  <a:srgbClr val="000000"/>
                </a:solidFill>
                <a:latin typeface="Lucida Grande" charset="0"/>
                <a:ea typeface="ヒラギノ角ゴ ProN W3" charset="0"/>
                <a:cs typeface="ヒラギノ角ゴ ProN W3" charset="0"/>
                <a:sym typeface="Lucida Grande" charset="0"/>
              </a:defRPr>
            </a:lvl2pPr>
            <a:lvl3pPr eaLnBrk="0" hangingPunct="0">
              <a:defRPr sz="2400">
                <a:solidFill>
                  <a:srgbClr val="000000"/>
                </a:solidFill>
                <a:latin typeface="Lucida Grande" charset="0"/>
                <a:ea typeface="ヒラギノ角ゴ ProN W3" charset="0"/>
                <a:cs typeface="ヒラギノ角ゴ ProN W3" charset="0"/>
                <a:sym typeface="Lucida Grande" charset="0"/>
              </a:defRPr>
            </a:lvl3pPr>
            <a:lvl4pPr eaLnBrk="0" hangingPunct="0">
              <a:defRPr sz="2400">
                <a:solidFill>
                  <a:srgbClr val="000000"/>
                </a:solidFill>
                <a:latin typeface="Lucida Grande" charset="0"/>
                <a:ea typeface="ヒラギノ角ゴ ProN W3" charset="0"/>
                <a:cs typeface="ヒラギノ角ゴ ProN W3" charset="0"/>
                <a:sym typeface="Lucida Grande" charset="0"/>
              </a:defRPr>
            </a:lvl4pPr>
            <a:lvl5pPr eaLnBrk="0" hangingPunct="0">
              <a:defRPr sz="2400">
                <a:solidFill>
                  <a:srgbClr val="000000"/>
                </a:solidFill>
                <a:latin typeface="Lucida Grande" charset="0"/>
                <a:ea typeface="ヒラギノ角ゴ ProN W3" charset="0"/>
                <a:cs typeface="ヒラギノ角ゴ ProN W3" charset="0"/>
                <a:sym typeface="Lucida Grande" charset="0"/>
              </a:defRPr>
            </a:lvl5pPr>
            <a:lvl6pPr marL="4572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6pPr>
            <a:lvl7pPr marL="9144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7pPr>
            <a:lvl8pPr marL="13716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8pPr>
            <a:lvl9pPr marL="18288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9pPr>
          </a:lstStyle>
          <a:p>
            <a:pPr algn="ctr" eaLnBrk="1" hangingPunct="1"/>
            <a:r>
              <a:rPr lang="en-US" sz="1050" dirty="0">
                <a:solidFill>
                  <a:schemeClr val="tx1"/>
                </a:solidFill>
                <a:latin typeface="+mj-lt"/>
              </a:rPr>
              <a:t>First </a:t>
            </a:r>
          </a:p>
          <a:p>
            <a:pPr algn="ctr" eaLnBrk="1" hangingPunct="1"/>
            <a:r>
              <a:rPr lang="en-US" sz="1050" dirty="0">
                <a:solidFill>
                  <a:schemeClr val="tx1"/>
                </a:solidFill>
                <a:latin typeface="+mj-lt"/>
              </a:rPr>
              <a:t>phone </a:t>
            </a:r>
          </a:p>
          <a:p>
            <a:pPr algn="ctr" eaLnBrk="1" hangingPunct="1"/>
            <a:r>
              <a:rPr lang="en-US" sz="1050" dirty="0">
                <a:solidFill>
                  <a:schemeClr val="tx1"/>
                </a:solidFill>
                <a:latin typeface="+mj-lt"/>
              </a:rPr>
              <a:t>call</a:t>
            </a:r>
          </a:p>
        </p:txBody>
      </p:sp>
      <p:sp>
        <p:nvSpPr>
          <p:cNvPr id="26" name="TextBox 11"/>
          <p:cNvSpPr txBox="1">
            <a:spLocks noChangeArrowheads="1"/>
          </p:cNvSpPr>
          <p:nvPr/>
        </p:nvSpPr>
        <p:spPr bwMode="auto">
          <a:xfrm>
            <a:off x="8098159" y="1573657"/>
            <a:ext cx="1115981" cy="577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5" tIns="45713" rIns="91425" bIns="45713">
            <a:spAutoFit/>
          </a:bodyPr>
          <a:lstStyle>
            <a:lvl1pPr eaLnBrk="0" hangingPunct="0">
              <a:defRPr sz="2400">
                <a:solidFill>
                  <a:srgbClr val="000000"/>
                </a:solidFill>
                <a:latin typeface="Lucida Grande" charset="0"/>
                <a:ea typeface="ヒラギノ角ゴ ProN W3" charset="0"/>
                <a:cs typeface="ヒラギノ角ゴ ProN W3" charset="0"/>
                <a:sym typeface="Lucida Grande" charset="0"/>
              </a:defRPr>
            </a:lvl1pPr>
            <a:lvl2pPr marL="37931725" indent="-37474525" eaLnBrk="0" hangingPunct="0">
              <a:defRPr sz="2400">
                <a:solidFill>
                  <a:srgbClr val="000000"/>
                </a:solidFill>
                <a:latin typeface="Lucida Grande" charset="0"/>
                <a:ea typeface="ヒラギノ角ゴ ProN W3" charset="0"/>
                <a:cs typeface="ヒラギノ角ゴ ProN W3" charset="0"/>
                <a:sym typeface="Lucida Grande" charset="0"/>
              </a:defRPr>
            </a:lvl2pPr>
            <a:lvl3pPr eaLnBrk="0" hangingPunct="0">
              <a:defRPr sz="2400">
                <a:solidFill>
                  <a:srgbClr val="000000"/>
                </a:solidFill>
                <a:latin typeface="Lucida Grande" charset="0"/>
                <a:ea typeface="ヒラギノ角ゴ ProN W3" charset="0"/>
                <a:cs typeface="ヒラギノ角ゴ ProN W3" charset="0"/>
                <a:sym typeface="Lucida Grande" charset="0"/>
              </a:defRPr>
            </a:lvl3pPr>
            <a:lvl4pPr eaLnBrk="0" hangingPunct="0">
              <a:defRPr sz="2400">
                <a:solidFill>
                  <a:srgbClr val="000000"/>
                </a:solidFill>
                <a:latin typeface="Lucida Grande" charset="0"/>
                <a:ea typeface="ヒラギノ角ゴ ProN W3" charset="0"/>
                <a:cs typeface="ヒラギノ角ゴ ProN W3" charset="0"/>
                <a:sym typeface="Lucida Grande" charset="0"/>
              </a:defRPr>
            </a:lvl4pPr>
            <a:lvl5pPr eaLnBrk="0" hangingPunct="0">
              <a:defRPr sz="2400">
                <a:solidFill>
                  <a:srgbClr val="000000"/>
                </a:solidFill>
                <a:latin typeface="Lucida Grande" charset="0"/>
                <a:ea typeface="ヒラギノ角ゴ ProN W3" charset="0"/>
                <a:cs typeface="ヒラギノ角ゴ ProN W3" charset="0"/>
                <a:sym typeface="Lucida Grande" charset="0"/>
              </a:defRPr>
            </a:lvl5pPr>
            <a:lvl6pPr marL="4572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6pPr>
            <a:lvl7pPr marL="9144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7pPr>
            <a:lvl8pPr marL="13716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8pPr>
            <a:lvl9pPr marL="18288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9pPr>
          </a:lstStyle>
          <a:p>
            <a:pPr algn="ctr" eaLnBrk="1" hangingPunct="1"/>
            <a:r>
              <a:rPr lang="en-US" sz="1050" dirty="0">
                <a:solidFill>
                  <a:schemeClr val="tx1"/>
                </a:solidFill>
                <a:latin typeface="+mj-lt"/>
              </a:rPr>
              <a:t>Safety,</a:t>
            </a:r>
          </a:p>
          <a:p>
            <a:pPr algn="ctr" eaLnBrk="1" hangingPunct="1"/>
            <a:r>
              <a:rPr lang="en-US" sz="1050" dirty="0">
                <a:solidFill>
                  <a:schemeClr val="tx1"/>
                </a:solidFill>
                <a:latin typeface="+mj-lt"/>
              </a:rPr>
              <a:t>p</a:t>
            </a:r>
            <a:r>
              <a:rPr lang="en-US" sz="1050" dirty="0" smtClean="0">
                <a:solidFill>
                  <a:schemeClr val="tx1"/>
                </a:solidFill>
                <a:latin typeface="+mj-lt"/>
              </a:rPr>
              <a:t>ermanency</a:t>
            </a:r>
            <a:r>
              <a:rPr lang="en-US" sz="1050" dirty="0">
                <a:solidFill>
                  <a:schemeClr val="tx1"/>
                </a:solidFill>
                <a:latin typeface="+mj-lt"/>
              </a:rPr>
              <a:t>, </a:t>
            </a:r>
          </a:p>
          <a:p>
            <a:pPr algn="ctr" eaLnBrk="1" hangingPunct="1"/>
            <a:r>
              <a:rPr lang="en-US" sz="1050" dirty="0" smtClean="0">
                <a:solidFill>
                  <a:schemeClr val="tx1"/>
                </a:solidFill>
                <a:latin typeface="+mj-lt"/>
              </a:rPr>
              <a:t>well-being</a:t>
            </a:r>
            <a:endParaRPr lang="en-US" sz="1050" dirty="0">
              <a:solidFill>
                <a:schemeClr val="tx1"/>
              </a:solidFill>
              <a:latin typeface="+mj-lt"/>
            </a:endParaRPr>
          </a:p>
        </p:txBody>
      </p:sp>
      <p:sp>
        <p:nvSpPr>
          <p:cNvPr id="53" name="TextBox 11"/>
          <p:cNvSpPr txBox="1">
            <a:spLocks noChangeArrowheads="1"/>
          </p:cNvSpPr>
          <p:nvPr/>
        </p:nvSpPr>
        <p:spPr bwMode="auto">
          <a:xfrm>
            <a:off x="737367" y="1391802"/>
            <a:ext cx="1006977" cy="6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5" tIns="45713" rIns="91425" bIns="45713">
            <a:spAutoFit/>
          </a:bodyPr>
          <a:lstStyle>
            <a:lvl1pPr eaLnBrk="0" hangingPunct="0">
              <a:defRPr sz="2400">
                <a:solidFill>
                  <a:srgbClr val="000000"/>
                </a:solidFill>
                <a:latin typeface="Lucida Grande" charset="0"/>
                <a:ea typeface="ヒラギノ角ゴ ProN W3" charset="0"/>
                <a:cs typeface="ヒラギノ角ゴ ProN W3" charset="0"/>
                <a:sym typeface="Lucida Grande" charset="0"/>
              </a:defRPr>
            </a:lvl1pPr>
            <a:lvl2pPr marL="37931725" indent="-37474525" eaLnBrk="0" hangingPunct="0">
              <a:defRPr sz="2400">
                <a:solidFill>
                  <a:srgbClr val="000000"/>
                </a:solidFill>
                <a:latin typeface="Lucida Grande" charset="0"/>
                <a:ea typeface="ヒラギノ角ゴ ProN W3" charset="0"/>
                <a:cs typeface="ヒラギノ角ゴ ProN W3" charset="0"/>
                <a:sym typeface="Lucida Grande" charset="0"/>
              </a:defRPr>
            </a:lvl2pPr>
            <a:lvl3pPr eaLnBrk="0" hangingPunct="0">
              <a:defRPr sz="2400">
                <a:solidFill>
                  <a:srgbClr val="000000"/>
                </a:solidFill>
                <a:latin typeface="Lucida Grande" charset="0"/>
                <a:ea typeface="ヒラギノ角ゴ ProN W3" charset="0"/>
                <a:cs typeface="ヒラギノ角ゴ ProN W3" charset="0"/>
                <a:sym typeface="Lucida Grande" charset="0"/>
              </a:defRPr>
            </a:lvl3pPr>
            <a:lvl4pPr eaLnBrk="0" hangingPunct="0">
              <a:defRPr sz="2400">
                <a:solidFill>
                  <a:srgbClr val="000000"/>
                </a:solidFill>
                <a:latin typeface="Lucida Grande" charset="0"/>
                <a:ea typeface="ヒラギノ角ゴ ProN W3" charset="0"/>
                <a:cs typeface="ヒラギノ角ゴ ProN W3" charset="0"/>
                <a:sym typeface="Lucida Grande" charset="0"/>
              </a:defRPr>
            </a:lvl4pPr>
            <a:lvl5pPr eaLnBrk="0" hangingPunct="0">
              <a:defRPr sz="2400">
                <a:solidFill>
                  <a:srgbClr val="000000"/>
                </a:solidFill>
                <a:latin typeface="Lucida Grande" charset="0"/>
                <a:ea typeface="ヒラギノ角ゴ ProN W3" charset="0"/>
                <a:cs typeface="ヒラギノ角ゴ ProN W3" charset="0"/>
                <a:sym typeface="Lucida Grande" charset="0"/>
              </a:defRPr>
            </a:lvl5pPr>
            <a:lvl6pPr marL="4572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6pPr>
            <a:lvl7pPr marL="9144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7pPr>
            <a:lvl8pPr marL="13716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8pPr>
            <a:lvl9pPr marL="18288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9pPr>
          </a:lstStyle>
          <a:p>
            <a:pPr algn="ctr" eaLnBrk="1" hangingPunct="1"/>
            <a:r>
              <a:rPr lang="en-US" sz="1100" dirty="0">
                <a:solidFill>
                  <a:schemeClr val="tx1"/>
                </a:solidFill>
                <a:latin typeface="+mj-lt"/>
              </a:rPr>
              <a:t>Should we </a:t>
            </a:r>
          </a:p>
          <a:p>
            <a:pPr algn="ctr" eaLnBrk="1" hangingPunct="1"/>
            <a:r>
              <a:rPr lang="en-US" sz="1100" dirty="0">
                <a:solidFill>
                  <a:schemeClr val="tx1"/>
                </a:solidFill>
                <a:latin typeface="+mj-lt"/>
              </a:rPr>
              <a:t>screen this </a:t>
            </a:r>
          </a:p>
          <a:p>
            <a:pPr algn="ctr" eaLnBrk="1" hangingPunct="1"/>
            <a:r>
              <a:rPr lang="en-US" sz="1100" dirty="0">
                <a:solidFill>
                  <a:schemeClr val="tx1"/>
                </a:solidFill>
                <a:latin typeface="+mj-lt"/>
              </a:rPr>
              <a:t>in?</a:t>
            </a:r>
          </a:p>
        </p:txBody>
      </p:sp>
      <p:sp>
        <p:nvSpPr>
          <p:cNvPr id="54" name="TextBox 11"/>
          <p:cNvSpPr txBox="1">
            <a:spLocks noChangeArrowheads="1"/>
          </p:cNvSpPr>
          <p:nvPr/>
        </p:nvSpPr>
        <p:spPr bwMode="auto">
          <a:xfrm>
            <a:off x="3167216" y="1393034"/>
            <a:ext cx="1080715" cy="769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5" tIns="45713" rIns="91425" bIns="45713">
            <a:spAutoFit/>
          </a:bodyPr>
          <a:lstStyle>
            <a:lvl1pPr eaLnBrk="0" hangingPunct="0">
              <a:defRPr sz="2400">
                <a:solidFill>
                  <a:srgbClr val="000000"/>
                </a:solidFill>
                <a:latin typeface="Lucida Grande" charset="0"/>
                <a:ea typeface="ヒラギノ角ゴ ProN W3" charset="0"/>
                <a:cs typeface="ヒラギノ角ゴ ProN W3" charset="0"/>
                <a:sym typeface="Lucida Grande" charset="0"/>
              </a:defRPr>
            </a:lvl1pPr>
            <a:lvl2pPr marL="37931725" indent="-37474525" eaLnBrk="0" hangingPunct="0">
              <a:defRPr sz="2400">
                <a:solidFill>
                  <a:srgbClr val="000000"/>
                </a:solidFill>
                <a:latin typeface="Lucida Grande" charset="0"/>
                <a:ea typeface="ヒラギノ角ゴ ProN W3" charset="0"/>
                <a:cs typeface="ヒラギノ角ゴ ProN W3" charset="0"/>
                <a:sym typeface="Lucida Grande" charset="0"/>
              </a:defRPr>
            </a:lvl2pPr>
            <a:lvl3pPr eaLnBrk="0" hangingPunct="0">
              <a:defRPr sz="2400">
                <a:solidFill>
                  <a:srgbClr val="000000"/>
                </a:solidFill>
                <a:latin typeface="Lucida Grande" charset="0"/>
                <a:ea typeface="ヒラギノ角ゴ ProN W3" charset="0"/>
                <a:cs typeface="ヒラギノ角ゴ ProN W3" charset="0"/>
                <a:sym typeface="Lucida Grande" charset="0"/>
              </a:defRPr>
            </a:lvl3pPr>
            <a:lvl4pPr eaLnBrk="0" hangingPunct="0">
              <a:defRPr sz="2400">
                <a:solidFill>
                  <a:srgbClr val="000000"/>
                </a:solidFill>
                <a:latin typeface="Lucida Grande" charset="0"/>
                <a:ea typeface="ヒラギノ角ゴ ProN W3" charset="0"/>
                <a:cs typeface="ヒラギノ角ゴ ProN W3" charset="0"/>
                <a:sym typeface="Lucida Grande" charset="0"/>
              </a:defRPr>
            </a:lvl4pPr>
            <a:lvl5pPr eaLnBrk="0" hangingPunct="0">
              <a:defRPr sz="2400">
                <a:solidFill>
                  <a:srgbClr val="000000"/>
                </a:solidFill>
                <a:latin typeface="Lucida Grande" charset="0"/>
                <a:ea typeface="ヒラギノ角ゴ ProN W3" charset="0"/>
                <a:cs typeface="ヒラギノ角ゴ ProN W3" charset="0"/>
                <a:sym typeface="Lucida Grande" charset="0"/>
              </a:defRPr>
            </a:lvl5pPr>
            <a:lvl6pPr marL="4572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6pPr>
            <a:lvl7pPr marL="9144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7pPr>
            <a:lvl8pPr marL="13716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8pPr>
            <a:lvl9pPr marL="18288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9pPr>
          </a:lstStyle>
          <a:p>
            <a:pPr algn="ctr" eaLnBrk="1" hangingPunct="1"/>
            <a:r>
              <a:rPr lang="en-US" sz="1100" dirty="0">
                <a:solidFill>
                  <a:schemeClr val="tx1"/>
                </a:solidFill>
                <a:latin typeface="+mj-lt"/>
              </a:rPr>
              <a:t>Should we </a:t>
            </a:r>
          </a:p>
          <a:p>
            <a:pPr algn="ctr" eaLnBrk="1" hangingPunct="1"/>
            <a:r>
              <a:rPr lang="en-US" sz="1100" dirty="0" smtClean="0">
                <a:solidFill>
                  <a:schemeClr val="tx1"/>
                </a:solidFill>
                <a:latin typeface="+mj-lt"/>
              </a:rPr>
              <a:t>open </a:t>
            </a:r>
            <a:r>
              <a:rPr lang="en-US" sz="1100" dirty="0">
                <a:solidFill>
                  <a:schemeClr val="tx1"/>
                </a:solidFill>
                <a:latin typeface="+mj-lt"/>
              </a:rPr>
              <a:t>a case </a:t>
            </a:r>
          </a:p>
          <a:p>
            <a:pPr algn="ctr" eaLnBrk="1" hangingPunct="1"/>
            <a:r>
              <a:rPr lang="en-US" sz="1100" dirty="0">
                <a:solidFill>
                  <a:schemeClr val="tx1"/>
                </a:solidFill>
                <a:latin typeface="+mj-lt"/>
              </a:rPr>
              <a:t>for ongoing </a:t>
            </a:r>
          </a:p>
          <a:p>
            <a:pPr algn="ctr" eaLnBrk="1" hangingPunct="1"/>
            <a:r>
              <a:rPr lang="en-US" sz="1100" dirty="0" smtClean="0">
                <a:solidFill>
                  <a:schemeClr val="tx1"/>
                </a:solidFill>
                <a:latin typeface="+mj-lt"/>
              </a:rPr>
              <a:t>work?</a:t>
            </a:r>
            <a:endParaRPr lang="en-US" sz="1100" dirty="0">
              <a:solidFill>
                <a:schemeClr val="tx1"/>
              </a:solidFill>
              <a:latin typeface="+mj-lt"/>
            </a:endParaRPr>
          </a:p>
        </p:txBody>
      </p:sp>
      <p:sp>
        <p:nvSpPr>
          <p:cNvPr id="62" name="TextBox 11"/>
          <p:cNvSpPr txBox="1">
            <a:spLocks noChangeArrowheads="1"/>
          </p:cNvSpPr>
          <p:nvPr/>
        </p:nvSpPr>
        <p:spPr bwMode="auto">
          <a:xfrm>
            <a:off x="4596751" y="1232299"/>
            <a:ext cx="1063081" cy="1107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5" tIns="45713" rIns="91425" bIns="45713">
            <a:spAutoFit/>
          </a:bodyPr>
          <a:lstStyle>
            <a:lvl1pPr eaLnBrk="0" hangingPunct="0">
              <a:defRPr sz="2400">
                <a:solidFill>
                  <a:srgbClr val="000000"/>
                </a:solidFill>
                <a:latin typeface="Lucida Grande" charset="0"/>
                <a:ea typeface="ヒラギノ角ゴ ProN W3" charset="0"/>
                <a:cs typeface="ヒラギノ角ゴ ProN W3" charset="0"/>
                <a:sym typeface="Lucida Grande" charset="0"/>
              </a:defRPr>
            </a:lvl1pPr>
            <a:lvl2pPr marL="37931725" indent="-37474525" eaLnBrk="0" hangingPunct="0">
              <a:defRPr sz="2400">
                <a:solidFill>
                  <a:srgbClr val="000000"/>
                </a:solidFill>
                <a:latin typeface="Lucida Grande" charset="0"/>
                <a:ea typeface="ヒラギノ角ゴ ProN W3" charset="0"/>
                <a:cs typeface="ヒラギノ角ゴ ProN W3" charset="0"/>
                <a:sym typeface="Lucida Grande" charset="0"/>
              </a:defRPr>
            </a:lvl2pPr>
            <a:lvl3pPr eaLnBrk="0" hangingPunct="0">
              <a:defRPr sz="2400">
                <a:solidFill>
                  <a:srgbClr val="000000"/>
                </a:solidFill>
                <a:latin typeface="Lucida Grande" charset="0"/>
                <a:ea typeface="ヒラギノ角ゴ ProN W3" charset="0"/>
                <a:cs typeface="ヒラギノ角ゴ ProN W3" charset="0"/>
                <a:sym typeface="Lucida Grande" charset="0"/>
              </a:defRPr>
            </a:lvl3pPr>
            <a:lvl4pPr eaLnBrk="0" hangingPunct="0">
              <a:defRPr sz="2400">
                <a:solidFill>
                  <a:srgbClr val="000000"/>
                </a:solidFill>
                <a:latin typeface="Lucida Grande" charset="0"/>
                <a:ea typeface="ヒラギノ角ゴ ProN W3" charset="0"/>
                <a:cs typeface="ヒラギノ角ゴ ProN W3" charset="0"/>
                <a:sym typeface="Lucida Grande" charset="0"/>
              </a:defRPr>
            </a:lvl4pPr>
            <a:lvl5pPr eaLnBrk="0" hangingPunct="0">
              <a:defRPr sz="2400">
                <a:solidFill>
                  <a:srgbClr val="000000"/>
                </a:solidFill>
                <a:latin typeface="Lucida Grande" charset="0"/>
                <a:ea typeface="ヒラギノ角ゴ ProN W3" charset="0"/>
                <a:cs typeface="ヒラギノ角ゴ ProN W3" charset="0"/>
                <a:sym typeface="Lucida Grande" charset="0"/>
              </a:defRPr>
            </a:lvl5pPr>
            <a:lvl6pPr marL="4572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6pPr>
            <a:lvl7pPr marL="9144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7pPr>
            <a:lvl8pPr marL="13716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8pPr>
            <a:lvl9pPr marL="18288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9pPr>
          </a:lstStyle>
          <a:p>
            <a:pPr algn="ctr" eaLnBrk="1" hangingPunct="1"/>
            <a:r>
              <a:rPr lang="en-US" sz="1100" dirty="0">
                <a:solidFill>
                  <a:schemeClr val="tx1"/>
                </a:solidFill>
                <a:latin typeface="+mj-lt"/>
              </a:rPr>
              <a:t>What are</a:t>
            </a:r>
          </a:p>
          <a:p>
            <a:pPr algn="ctr" eaLnBrk="1" hangingPunct="1"/>
            <a:r>
              <a:rPr lang="en-US" sz="1100" dirty="0">
                <a:solidFill>
                  <a:schemeClr val="tx1"/>
                </a:solidFill>
                <a:latin typeface="+mj-lt"/>
              </a:rPr>
              <a:t> the most </a:t>
            </a:r>
          </a:p>
          <a:p>
            <a:pPr algn="ctr" eaLnBrk="1" hangingPunct="1"/>
            <a:r>
              <a:rPr lang="en-US" sz="1100" dirty="0">
                <a:solidFill>
                  <a:schemeClr val="tx1"/>
                </a:solidFill>
                <a:latin typeface="+mj-lt"/>
              </a:rPr>
              <a:t>important</a:t>
            </a:r>
          </a:p>
          <a:p>
            <a:pPr algn="ctr" eaLnBrk="1" hangingPunct="1"/>
            <a:r>
              <a:rPr lang="en-US" sz="1100" dirty="0">
                <a:solidFill>
                  <a:schemeClr val="tx1"/>
                </a:solidFill>
                <a:latin typeface="+mj-lt"/>
              </a:rPr>
              <a:t>things </a:t>
            </a:r>
          </a:p>
          <a:p>
            <a:pPr algn="ctr" eaLnBrk="1" hangingPunct="1"/>
            <a:r>
              <a:rPr lang="en-US" sz="1100" dirty="0">
                <a:solidFill>
                  <a:schemeClr val="tx1"/>
                </a:solidFill>
                <a:latin typeface="+mj-lt"/>
              </a:rPr>
              <a:t>to go </a:t>
            </a:r>
            <a:r>
              <a:rPr lang="en-US" sz="1100" dirty="0" smtClean="0">
                <a:solidFill>
                  <a:schemeClr val="tx1"/>
                </a:solidFill>
                <a:latin typeface="+mj-lt"/>
              </a:rPr>
              <a:t>in </a:t>
            </a:r>
            <a:endParaRPr lang="en-US" sz="1100" dirty="0">
              <a:solidFill>
                <a:schemeClr val="tx1"/>
              </a:solidFill>
              <a:latin typeface="+mj-lt"/>
            </a:endParaRPr>
          </a:p>
          <a:p>
            <a:pPr algn="ctr" eaLnBrk="1" hangingPunct="1"/>
            <a:r>
              <a:rPr lang="en-US" sz="1100" dirty="0">
                <a:solidFill>
                  <a:schemeClr val="tx1"/>
                </a:solidFill>
                <a:latin typeface="+mj-lt"/>
              </a:rPr>
              <a:t>a case plan?</a:t>
            </a:r>
          </a:p>
        </p:txBody>
      </p:sp>
      <p:sp>
        <p:nvSpPr>
          <p:cNvPr id="69" name="TextBox 11"/>
          <p:cNvSpPr txBox="1">
            <a:spLocks noChangeArrowheads="1"/>
          </p:cNvSpPr>
          <p:nvPr/>
        </p:nvSpPr>
        <p:spPr bwMode="auto">
          <a:xfrm>
            <a:off x="1834011" y="1537532"/>
            <a:ext cx="1159261" cy="707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5" tIns="45713" rIns="91425" bIns="45713" anchor="t">
            <a:spAutoFit/>
          </a:bodyPr>
          <a:lstStyle>
            <a:lvl1pPr eaLnBrk="0" hangingPunct="0">
              <a:defRPr sz="2400">
                <a:solidFill>
                  <a:srgbClr val="000000"/>
                </a:solidFill>
                <a:latin typeface="Lucida Grande" charset="0"/>
                <a:ea typeface="ヒラギノ角ゴ ProN W3" charset="0"/>
                <a:cs typeface="ヒラギノ角ゴ ProN W3" charset="0"/>
                <a:sym typeface="Lucida Grande" charset="0"/>
              </a:defRPr>
            </a:lvl1pPr>
            <a:lvl2pPr marL="37931725" indent="-37474525" eaLnBrk="0" hangingPunct="0">
              <a:defRPr sz="2400">
                <a:solidFill>
                  <a:srgbClr val="000000"/>
                </a:solidFill>
                <a:latin typeface="Lucida Grande" charset="0"/>
                <a:ea typeface="ヒラギノ角ゴ ProN W3" charset="0"/>
                <a:cs typeface="ヒラギノ角ゴ ProN W3" charset="0"/>
                <a:sym typeface="Lucida Grande" charset="0"/>
              </a:defRPr>
            </a:lvl2pPr>
            <a:lvl3pPr eaLnBrk="0" hangingPunct="0">
              <a:defRPr sz="2400">
                <a:solidFill>
                  <a:srgbClr val="000000"/>
                </a:solidFill>
                <a:latin typeface="Lucida Grande" charset="0"/>
                <a:ea typeface="ヒラギノ角ゴ ProN W3" charset="0"/>
                <a:cs typeface="ヒラギノ角ゴ ProN W3" charset="0"/>
                <a:sym typeface="Lucida Grande" charset="0"/>
              </a:defRPr>
            </a:lvl3pPr>
            <a:lvl4pPr eaLnBrk="0" hangingPunct="0">
              <a:defRPr sz="2400">
                <a:solidFill>
                  <a:srgbClr val="000000"/>
                </a:solidFill>
                <a:latin typeface="Lucida Grande" charset="0"/>
                <a:ea typeface="ヒラギノ角ゴ ProN W3" charset="0"/>
                <a:cs typeface="ヒラギノ角ゴ ProN W3" charset="0"/>
                <a:sym typeface="Lucida Grande" charset="0"/>
              </a:defRPr>
            </a:lvl4pPr>
            <a:lvl5pPr eaLnBrk="0" hangingPunct="0">
              <a:defRPr sz="2400">
                <a:solidFill>
                  <a:srgbClr val="000000"/>
                </a:solidFill>
                <a:latin typeface="Lucida Grande" charset="0"/>
                <a:ea typeface="ヒラギノ角ゴ ProN W3" charset="0"/>
                <a:cs typeface="ヒラギノ角ゴ ProN W3" charset="0"/>
                <a:sym typeface="Lucida Grande" charset="0"/>
              </a:defRPr>
            </a:lvl5pPr>
            <a:lvl6pPr marL="4572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6pPr>
            <a:lvl7pPr marL="9144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7pPr>
            <a:lvl8pPr marL="13716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8pPr>
            <a:lvl9pPr marL="18288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9pPr>
          </a:lstStyle>
          <a:p>
            <a:pPr algn="ctr" eaLnBrk="1" hangingPunct="1"/>
            <a:r>
              <a:rPr lang="en-US" sz="1000" b="1" dirty="0">
                <a:solidFill>
                  <a:schemeClr val="tx1"/>
                </a:solidFill>
                <a:latin typeface="+mj-lt"/>
              </a:rPr>
              <a:t>Can the child</a:t>
            </a:r>
          </a:p>
          <a:p>
            <a:pPr algn="ctr" eaLnBrk="1" hangingPunct="1"/>
            <a:r>
              <a:rPr lang="en-US" sz="1000" b="1" dirty="0">
                <a:solidFill>
                  <a:schemeClr val="tx1"/>
                </a:solidFill>
                <a:latin typeface="+mj-lt"/>
              </a:rPr>
              <a:t>safely remain</a:t>
            </a:r>
          </a:p>
          <a:p>
            <a:pPr algn="ctr" eaLnBrk="1" hangingPunct="1"/>
            <a:r>
              <a:rPr lang="en-US" sz="1000" b="1" dirty="0">
                <a:solidFill>
                  <a:schemeClr val="tx1"/>
                </a:solidFill>
                <a:latin typeface="+mj-lt"/>
              </a:rPr>
              <a:t>in the home/</a:t>
            </a:r>
          </a:p>
          <a:p>
            <a:pPr algn="ctr" eaLnBrk="1" hangingPunct="1"/>
            <a:r>
              <a:rPr lang="en-US" sz="1000" b="1" dirty="0">
                <a:solidFill>
                  <a:schemeClr val="tx1"/>
                </a:solidFill>
                <a:latin typeface="+mj-lt"/>
              </a:rPr>
              <a:t>community?</a:t>
            </a:r>
          </a:p>
        </p:txBody>
      </p:sp>
      <p:sp>
        <p:nvSpPr>
          <p:cNvPr id="73" name="TextBox 11"/>
          <p:cNvSpPr txBox="1">
            <a:spLocks noChangeArrowheads="1"/>
          </p:cNvSpPr>
          <p:nvPr/>
        </p:nvSpPr>
        <p:spPr bwMode="auto">
          <a:xfrm>
            <a:off x="5981315" y="1393031"/>
            <a:ext cx="947665" cy="769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5" tIns="45713" rIns="91425" bIns="45713">
            <a:spAutoFit/>
          </a:bodyPr>
          <a:lstStyle>
            <a:lvl1pPr eaLnBrk="0" hangingPunct="0">
              <a:defRPr sz="2400">
                <a:solidFill>
                  <a:srgbClr val="000000"/>
                </a:solidFill>
                <a:latin typeface="Lucida Grande" charset="0"/>
                <a:ea typeface="ヒラギノ角ゴ ProN W3" charset="0"/>
                <a:cs typeface="ヒラギノ角ゴ ProN W3" charset="0"/>
                <a:sym typeface="Lucida Grande" charset="0"/>
              </a:defRPr>
            </a:lvl1pPr>
            <a:lvl2pPr marL="37931725" indent="-37474525" eaLnBrk="0" hangingPunct="0">
              <a:defRPr sz="2400">
                <a:solidFill>
                  <a:srgbClr val="000000"/>
                </a:solidFill>
                <a:latin typeface="Lucida Grande" charset="0"/>
                <a:ea typeface="ヒラギノ角ゴ ProN W3" charset="0"/>
                <a:cs typeface="ヒラギノ角ゴ ProN W3" charset="0"/>
                <a:sym typeface="Lucida Grande" charset="0"/>
              </a:defRPr>
            </a:lvl2pPr>
            <a:lvl3pPr eaLnBrk="0" hangingPunct="0">
              <a:defRPr sz="2400">
                <a:solidFill>
                  <a:srgbClr val="000000"/>
                </a:solidFill>
                <a:latin typeface="Lucida Grande" charset="0"/>
                <a:ea typeface="ヒラギノ角ゴ ProN W3" charset="0"/>
                <a:cs typeface="ヒラギノ角ゴ ProN W3" charset="0"/>
                <a:sym typeface="Lucida Grande" charset="0"/>
              </a:defRPr>
            </a:lvl3pPr>
            <a:lvl4pPr eaLnBrk="0" hangingPunct="0">
              <a:defRPr sz="2400">
                <a:solidFill>
                  <a:srgbClr val="000000"/>
                </a:solidFill>
                <a:latin typeface="Lucida Grande" charset="0"/>
                <a:ea typeface="ヒラギノ角ゴ ProN W3" charset="0"/>
                <a:cs typeface="ヒラギノ角ゴ ProN W3" charset="0"/>
                <a:sym typeface="Lucida Grande" charset="0"/>
              </a:defRPr>
            </a:lvl4pPr>
            <a:lvl5pPr eaLnBrk="0" hangingPunct="0">
              <a:defRPr sz="2400">
                <a:solidFill>
                  <a:srgbClr val="000000"/>
                </a:solidFill>
                <a:latin typeface="Lucida Grande" charset="0"/>
                <a:ea typeface="ヒラギノ角ゴ ProN W3" charset="0"/>
                <a:cs typeface="ヒラギノ角ゴ ProN W3" charset="0"/>
                <a:sym typeface="Lucida Grande" charset="0"/>
              </a:defRPr>
            </a:lvl5pPr>
            <a:lvl6pPr marL="4572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6pPr>
            <a:lvl7pPr marL="9144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7pPr>
            <a:lvl8pPr marL="13716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8pPr>
            <a:lvl9pPr marL="18288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9pPr>
          </a:lstStyle>
          <a:p>
            <a:pPr algn="ctr" eaLnBrk="1" hangingPunct="1"/>
            <a:r>
              <a:rPr lang="en-US" sz="1100" dirty="0">
                <a:solidFill>
                  <a:schemeClr val="tx1"/>
                </a:solidFill>
                <a:latin typeface="+mj-lt"/>
              </a:rPr>
              <a:t>Can we </a:t>
            </a:r>
          </a:p>
          <a:p>
            <a:pPr algn="ctr" eaLnBrk="1" hangingPunct="1"/>
            <a:r>
              <a:rPr lang="en-US" sz="1100" dirty="0">
                <a:solidFill>
                  <a:schemeClr val="tx1"/>
                </a:solidFill>
                <a:latin typeface="+mj-lt"/>
              </a:rPr>
              <a:t>safely </a:t>
            </a:r>
          </a:p>
          <a:p>
            <a:pPr algn="ctr" eaLnBrk="1" hangingPunct="1"/>
            <a:r>
              <a:rPr lang="en-US" sz="1100" dirty="0">
                <a:solidFill>
                  <a:schemeClr val="tx1"/>
                </a:solidFill>
                <a:latin typeface="+mj-lt"/>
              </a:rPr>
              <a:t>reunify </a:t>
            </a:r>
          </a:p>
          <a:p>
            <a:pPr algn="ctr" eaLnBrk="1" hangingPunct="1"/>
            <a:r>
              <a:rPr lang="en-US" sz="1100" dirty="0">
                <a:solidFill>
                  <a:schemeClr val="tx1"/>
                </a:solidFill>
                <a:latin typeface="+mj-lt"/>
              </a:rPr>
              <a:t>this child? </a:t>
            </a:r>
          </a:p>
        </p:txBody>
      </p:sp>
      <p:sp>
        <p:nvSpPr>
          <p:cNvPr id="75" name="TextBox 11"/>
          <p:cNvSpPr txBox="1">
            <a:spLocks noChangeArrowheads="1"/>
          </p:cNvSpPr>
          <p:nvPr/>
        </p:nvSpPr>
        <p:spPr bwMode="auto">
          <a:xfrm>
            <a:off x="7104403" y="1393034"/>
            <a:ext cx="1051860" cy="6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5" tIns="45713" rIns="91425" bIns="45713">
            <a:spAutoFit/>
          </a:bodyPr>
          <a:lstStyle>
            <a:lvl1pPr eaLnBrk="0" hangingPunct="0">
              <a:defRPr sz="2400">
                <a:solidFill>
                  <a:srgbClr val="000000"/>
                </a:solidFill>
                <a:latin typeface="Lucida Grande" charset="0"/>
                <a:ea typeface="ヒラギノ角ゴ ProN W3" charset="0"/>
                <a:cs typeface="ヒラギノ角ゴ ProN W3" charset="0"/>
                <a:sym typeface="Lucida Grande" charset="0"/>
              </a:defRPr>
            </a:lvl1pPr>
            <a:lvl2pPr marL="37931725" indent="-37474525" eaLnBrk="0" hangingPunct="0">
              <a:defRPr sz="2400">
                <a:solidFill>
                  <a:srgbClr val="000000"/>
                </a:solidFill>
                <a:latin typeface="Lucida Grande" charset="0"/>
                <a:ea typeface="ヒラギノ角ゴ ProN W3" charset="0"/>
                <a:cs typeface="ヒラギノ角ゴ ProN W3" charset="0"/>
                <a:sym typeface="Lucida Grande" charset="0"/>
              </a:defRPr>
            </a:lvl2pPr>
            <a:lvl3pPr eaLnBrk="0" hangingPunct="0">
              <a:defRPr sz="2400">
                <a:solidFill>
                  <a:srgbClr val="000000"/>
                </a:solidFill>
                <a:latin typeface="Lucida Grande" charset="0"/>
                <a:ea typeface="ヒラギノ角ゴ ProN W3" charset="0"/>
                <a:cs typeface="ヒラギノ角ゴ ProN W3" charset="0"/>
                <a:sym typeface="Lucida Grande" charset="0"/>
              </a:defRPr>
            </a:lvl3pPr>
            <a:lvl4pPr eaLnBrk="0" hangingPunct="0">
              <a:defRPr sz="2400">
                <a:solidFill>
                  <a:srgbClr val="000000"/>
                </a:solidFill>
                <a:latin typeface="Lucida Grande" charset="0"/>
                <a:ea typeface="ヒラギノ角ゴ ProN W3" charset="0"/>
                <a:cs typeface="ヒラギノ角ゴ ProN W3" charset="0"/>
                <a:sym typeface="Lucida Grande" charset="0"/>
              </a:defRPr>
            </a:lvl4pPr>
            <a:lvl5pPr eaLnBrk="0" hangingPunct="0">
              <a:defRPr sz="2400">
                <a:solidFill>
                  <a:srgbClr val="000000"/>
                </a:solidFill>
                <a:latin typeface="Lucida Grande" charset="0"/>
                <a:ea typeface="ヒラギノ角ゴ ProN W3" charset="0"/>
                <a:cs typeface="ヒラギノ角ゴ ProN W3" charset="0"/>
                <a:sym typeface="Lucida Grande" charset="0"/>
              </a:defRPr>
            </a:lvl5pPr>
            <a:lvl6pPr marL="4572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6pPr>
            <a:lvl7pPr marL="9144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7pPr>
            <a:lvl8pPr marL="13716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8pPr>
            <a:lvl9pPr marL="18288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9pPr>
          </a:lstStyle>
          <a:p>
            <a:pPr algn="ctr" eaLnBrk="1" hangingPunct="1"/>
            <a:r>
              <a:rPr lang="en-US" sz="1100" dirty="0">
                <a:solidFill>
                  <a:schemeClr val="tx1"/>
                </a:solidFill>
                <a:latin typeface="+mj-lt"/>
              </a:rPr>
              <a:t>Can we </a:t>
            </a:r>
          </a:p>
          <a:p>
            <a:pPr algn="ctr" eaLnBrk="1" hangingPunct="1"/>
            <a:r>
              <a:rPr lang="en-US" sz="1100" dirty="0">
                <a:solidFill>
                  <a:schemeClr val="tx1"/>
                </a:solidFill>
                <a:latin typeface="+mj-lt"/>
              </a:rPr>
              <a:t>safely close </a:t>
            </a:r>
          </a:p>
          <a:p>
            <a:pPr algn="ctr" eaLnBrk="1" hangingPunct="1"/>
            <a:r>
              <a:rPr lang="en-US" sz="1100" dirty="0">
                <a:solidFill>
                  <a:schemeClr val="tx1"/>
                </a:solidFill>
                <a:latin typeface="+mj-lt"/>
              </a:rPr>
              <a:t>this case?</a:t>
            </a:r>
          </a:p>
        </p:txBody>
      </p:sp>
      <p:sp>
        <p:nvSpPr>
          <p:cNvPr id="27" name="TextBox 9"/>
          <p:cNvSpPr txBox="1">
            <a:spLocks noChangeArrowheads="1"/>
          </p:cNvSpPr>
          <p:nvPr/>
        </p:nvSpPr>
        <p:spPr bwMode="auto">
          <a:xfrm>
            <a:off x="1732362" y="5197078"/>
            <a:ext cx="1347787" cy="430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45713" rIns="91425" bIns="45713" anchor="t">
            <a:spAutoFit/>
          </a:bodyPr>
          <a:lstStyle>
            <a:lvl1pPr eaLnBrk="0" hangingPunct="0">
              <a:defRPr sz="2400">
                <a:solidFill>
                  <a:srgbClr val="000000"/>
                </a:solidFill>
                <a:latin typeface="Lucida Grande" charset="0"/>
                <a:ea typeface="ヒラギノ角ゴ ProN W3" charset="0"/>
                <a:cs typeface="ヒラギノ角ゴ ProN W3" charset="0"/>
                <a:sym typeface="Lucida Grande" charset="0"/>
              </a:defRPr>
            </a:lvl1pPr>
            <a:lvl2pPr marL="37931725" indent="-37474525" eaLnBrk="0" hangingPunct="0">
              <a:defRPr sz="2400">
                <a:solidFill>
                  <a:srgbClr val="000000"/>
                </a:solidFill>
                <a:latin typeface="Lucida Grande" charset="0"/>
                <a:ea typeface="ヒラギノ角ゴ ProN W3" charset="0"/>
                <a:cs typeface="ヒラギノ角ゴ ProN W3" charset="0"/>
                <a:sym typeface="Lucida Grande" charset="0"/>
              </a:defRPr>
            </a:lvl2pPr>
            <a:lvl3pPr eaLnBrk="0" hangingPunct="0">
              <a:defRPr sz="2400">
                <a:solidFill>
                  <a:srgbClr val="000000"/>
                </a:solidFill>
                <a:latin typeface="Lucida Grande" charset="0"/>
                <a:ea typeface="ヒラギノ角ゴ ProN W3" charset="0"/>
                <a:cs typeface="ヒラギノ角ゴ ProN W3" charset="0"/>
                <a:sym typeface="Lucida Grande" charset="0"/>
              </a:defRPr>
            </a:lvl3pPr>
            <a:lvl4pPr eaLnBrk="0" hangingPunct="0">
              <a:defRPr sz="2400">
                <a:solidFill>
                  <a:srgbClr val="000000"/>
                </a:solidFill>
                <a:latin typeface="Lucida Grande" charset="0"/>
                <a:ea typeface="ヒラギノ角ゴ ProN W3" charset="0"/>
                <a:cs typeface="ヒラギノ角ゴ ProN W3" charset="0"/>
                <a:sym typeface="Lucida Grande" charset="0"/>
              </a:defRPr>
            </a:lvl4pPr>
            <a:lvl5pPr eaLnBrk="0" hangingPunct="0">
              <a:defRPr sz="2400">
                <a:solidFill>
                  <a:srgbClr val="000000"/>
                </a:solidFill>
                <a:latin typeface="Lucida Grande" charset="0"/>
                <a:ea typeface="ヒラギノ角ゴ ProN W3" charset="0"/>
                <a:cs typeface="ヒラギノ角ゴ ProN W3" charset="0"/>
                <a:sym typeface="Lucida Grande" charset="0"/>
              </a:defRPr>
            </a:lvl5pPr>
            <a:lvl6pPr marL="4572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6pPr>
            <a:lvl7pPr marL="9144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7pPr>
            <a:lvl8pPr marL="13716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8pPr>
            <a:lvl9pPr marL="18288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9pPr>
          </a:lstStyle>
          <a:p>
            <a:pPr algn="ctr" eaLnBrk="1" hangingPunct="1"/>
            <a:r>
              <a:rPr lang="en-US" sz="1100" b="1" dirty="0">
                <a:solidFill>
                  <a:schemeClr val="tx1"/>
                </a:solidFill>
                <a:latin typeface="+mj-lt"/>
              </a:rPr>
              <a:t>Safety</a:t>
            </a:r>
          </a:p>
          <a:p>
            <a:pPr algn="ctr" eaLnBrk="1" hangingPunct="1"/>
            <a:r>
              <a:rPr lang="en-US" sz="1100" b="1" dirty="0" smtClean="0">
                <a:solidFill>
                  <a:schemeClr val="tx1"/>
                </a:solidFill>
                <a:latin typeface="+mj-lt"/>
              </a:rPr>
              <a:t>assessment</a:t>
            </a:r>
            <a:endParaRPr lang="en-US" sz="1100" b="1" dirty="0">
              <a:solidFill>
                <a:schemeClr val="tx1"/>
              </a:solidFill>
              <a:latin typeface="+mj-lt"/>
            </a:endParaRPr>
          </a:p>
        </p:txBody>
      </p:sp>
      <p:sp>
        <p:nvSpPr>
          <p:cNvPr id="28" name="TextBox 10"/>
          <p:cNvSpPr txBox="1">
            <a:spLocks noChangeArrowheads="1"/>
          </p:cNvSpPr>
          <p:nvPr/>
        </p:nvSpPr>
        <p:spPr bwMode="auto">
          <a:xfrm>
            <a:off x="3011091" y="5250658"/>
            <a:ext cx="1346597" cy="430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25" tIns="45713" rIns="91425" bIns="45713" anchor="t">
            <a:spAutoFit/>
          </a:bodyPr>
          <a:lstStyle>
            <a:lvl1pPr eaLnBrk="0" hangingPunct="0">
              <a:defRPr sz="2400">
                <a:solidFill>
                  <a:srgbClr val="000000"/>
                </a:solidFill>
                <a:latin typeface="Lucida Grande" charset="0"/>
                <a:ea typeface="ヒラギノ角ゴ ProN W3" charset="0"/>
                <a:cs typeface="ヒラギノ角ゴ ProN W3" charset="0"/>
                <a:sym typeface="Lucida Grande" charset="0"/>
              </a:defRPr>
            </a:lvl1pPr>
            <a:lvl2pPr marL="37931725" indent="-37474525" eaLnBrk="0" hangingPunct="0">
              <a:defRPr sz="2400">
                <a:solidFill>
                  <a:srgbClr val="000000"/>
                </a:solidFill>
                <a:latin typeface="Lucida Grande" charset="0"/>
                <a:ea typeface="ヒラギノ角ゴ ProN W3" charset="0"/>
                <a:cs typeface="ヒラギノ角ゴ ProN W3" charset="0"/>
                <a:sym typeface="Lucida Grande" charset="0"/>
              </a:defRPr>
            </a:lvl2pPr>
            <a:lvl3pPr eaLnBrk="0" hangingPunct="0">
              <a:defRPr sz="2400">
                <a:solidFill>
                  <a:srgbClr val="000000"/>
                </a:solidFill>
                <a:latin typeface="Lucida Grande" charset="0"/>
                <a:ea typeface="ヒラギノ角ゴ ProN W3" charset="0"/>
                <a:cs typeface="ヒラギノ角ゴ ProN W3" charset="0"/>
                <a:sym typeface="Lucida Grande" charset="0"/>
              </a:defRPr>
            </a:lvl3pPr>
            <a:lvl4pPr eaLnBrk="0" hangingPunct="0">
              <a:defRPr sz="2400">
                <a:solidFill>
                  <a:srgbClr val="000000"/>
                </a:solidFill>
                <a:latin typeface="Lucida Grande" charset="0"/>
                <a:ea typeface="ヒラギノ角ゴ ProN W3" charset="0"/>
                <a:cs typeface="ヒラギノ角ゴ ProN W3" charset="0"/>
                <a:sym typeface="Lucida Grande" charset="0"/>
              </a:defRPr>
            </a:lvl4pPr>
            <a:lvl5pPr eaLnBrk="0" hangingPunct="0">
              <a:defRPr sz="2400">
                <a:solidFill>
                  <a:srgbClr val="000000"/>
                </a:solidFill>
                <a:latin typeface="Lucida Grande" charset="0"/>
                <a:ea typeface="ヒラギノ角ゴ ProN W3" charset="0"/>
                <a:cs typeface="ヒラギノ角ゴ ProN W3" charset="0"/>
                <a:sym typeface="Lucida Grande" charset="0"/>
              </a:defRPr>
            </a:lvl5pPr>
            <a:lvl6pPr marL="4572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6pPr>
            <a:lvl7pPr marL="9144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7pPr>
            <a:lvl8pPr marL="13716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8pPr>
            <a:lvl9pPr marL="18288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9pPr>
          </a:lstStyle>
          <a:p>
            <a:pPr algn="ctr" eaLnBrk="1" hangingPunct="1"/>
            <a:r>
              <a:rPr lang="en-US" sz="1100" dirty="0">
                <a:solidFill>
                  <a:schemeClr val="tx1"/>
                </a:solidFill>
                <a:latin typeface="+mj-lt"/>
              </a:rPr>
              <a:t>Risk</a:t>
            </a:r>
          </a:p>
          <a:p>
            <a:pPr algn="ctr" eaLnBrk="1" hangingPunct="1"/>
            <a:r>
              <a:rPr lang="en-US" sz="1100" dirty="0" smtClean="0">
                <a:solidFill>
                  <a:schemeClr val="tx1"/>
                </a:solidFill>
                <a:latin typeface="+mj-lt"/>
              </a:rPr>
              <a:t>assessment</a:t>
            </a:r>
            <a:endParaRPr lang="en-US" sz="1100" dirty="0">
              <a:solidFill>
                <a:schemeClr val="tx1"/>
              </a:solidFill>
              <a:latin typeface="+mj-lt"/>
            </a:endParaRPr>
          </a:p>
        </p:txBody>
      </p:sp>
      <p:sp>
        <p:nvSpPr>
          <p:cNvPr id="29" name="TextBox 11"/>
          <p:cNvSpPr txBox="1">
            <a:spLocks noChangeArrowheads="1"/>
          </p:cNvSpPr>
          <p:nvPr/>
        </p:nvSpPr>
        <p:spPr bwMode="auto">
          <a:xfrm>
            <a:off x="4523773" y="5197078"/>
            <a:ext cx="1168879" cy="769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5" tIns="45713" rIns="91425" bIns="45713">
            <a:spAutoFit/>
          </a:bodyPr>
          <a:lstStyle>
            <a:lvl1pPr eaLnBrk="0" hangingPunct="0">
              <a:defRPr sz="2400">
                <a:solidFill>
                  <a:srgbClr val="000000"/>
                </a:solidFill>
                <a:latin typeface="Lucida Grande" charset="0"/>
                <a:ea typeface="ヒラギノ角ゴ ProN W3" charset="0"/>
                <a:cs typeface="ヒラギノ角ゴ ProN W3" charset="0"/>
                <a:sym typeface="Lucida Grande" charset="0"/>
              </a:defRPr>
            </a:lvl1pPr>
            <a:lvl2pPr marL="37931725" indent="-37474525" eaLnBrk="0" hangingPunct="0">
              <a:defRPr sz="2400">
                <a:solidFill>
                  <a:srgbClr val="000000"/>
                </a:solidFill>
                <a:latin typeface="Lucida Grande" charset="0"/>
                <a:ea typeface="ヒラギノ角ゴ ProN W3" charset="0"/>
                <a:cs typeface="ヒラギノ角ゴ ProN W3" charset="0"/>
                <a:sym typeface="Lucida Grande" charset="0"/>
              </a:defRPr>
            </a:lvl2pPr>
            <a:lvl3pPr eaLnBrk="0" hangingPunct="0">
              <a:defRPr sz="2400">
                <a:solidFill>
                  <a:srgbClr val="000000"/>
                </a:solidFill>
                <a:latin typeface="Lucida Grande" charset="0"/>
                <a:ea typeface="ヒラギノ角ゴ ProN W3" charset="0"/>
                <a:cs typeface="ヒラギノ角ゴ ProN W3" charset="0"/>
                <a:sym typeface="Lucida Grande" charset="0"/>
              </a:defRPr>
            </a:lvl3pPr>
            <a:lvl4pPr eaLnBrk="0" hangingPunct="0">
              <a:defRPr sz="2400">
                <a:solidFill>
                  <a:srgbClr val="000000"/>
                </a:solidFill>
                <a:latin typeface="Lucida Grande" charset="0"/>
                <a:ea typeface="ヒラギノ角ゴ ProN W3" charset="0"/>
                <a:cs typeface="ヒラギノ角ゴ ProN W3" charset="0"/>
                <a:sym typeface="Lucida Grande" charset="0"/>
              </a:defRPr>
            </a:lvl4pPr>
            <a:lvl5pPr eaLnBrk="0" hangingPunct="0">
              <a:defRPr sz="2400">
                <a:solidFill>
                  <a:srgbClr val="000000"/>
                </a:solidFill>
                <a:latin typeface="Lucida Grande" charset="0"/>
                <a:ea typeface="ヒラギノ角ゴ ProN W3" charset="0"/>
                <a:cs typeface="ヒラギノ角ゴ ProN W3" charset="0"/>
                <a:sym typeface="Lucida Grande" charset="0"/>
              </a:defRPr>
            </a:lvl5pPr>
            <a:lvl6pPr marL="4572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6pPr>
            <a:lvl7pPr marL="9144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7pPr>
            <a:lvl8pPr marL="13716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8pPr>
            <a:lvl9pPr marL="18288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9pPr>
          </a:lstStyle>
          <a:p>
            <a:pPr algn="ctr" eaLnBrk="1" hangingPunct="1"/>
            <a:r>
              <a:rPr lang="en-US" sz="1100" dirty="0">
                <a:solidFill>
                  <a:schemeClr val="tx1"/>
                </a:solidFill>
                <a:latin typeface="+mj-lt"/>
              </a:rPr>
              <a:t>Family</a:t>
            </a:r>
          </a:p>
          <a:p>
            <a:pPr algn="ctr" eaLnBrk="1" hangingPunct="1"/>
            <a:r>
              <a:rPr lang="en-US" sz="1100" dirty="0" smtClean="0">
                <a:solidFill>
                  <a:schemeClr val="tx1"/>
                </a:solidFill>
                <a:latin typeface="+mj-lt"/>
              </a:rPr>
              <a:t>strengths and</a:t>
            </a:r>
            <a:endParaRPr lang="en-US" sz="1100" dirty="0">
              <a:solidFill>
                <a:schemeClr val="tx1"/>
              </a:solidFill>
              <a:latin typeface="+mj-lt"/>
            </a:endParaRPr>
          </a:p>
          <a:p>
            <a:pPr algn="ctr" eaLnBrk="1" hangingPunct="1"/>
            <a:r>
              <a:rPr lang="en-US" sz="1100" dirty="0" smtClean="0">
                <a:solidFill>
                  <a:schemeClr val="tx1"/>
                </a:solidFill>
                <a:latin typeface="+mj-lt"/>
              </a:rPr>
              <a:t>needs </a:t>
            </a:r>
            <a:endParaRPr lang="en-US" sz="1100" dirty="0">
              <a:solidFill>
                <a:schemeClr val="tx1"/>
              </a:solidFill>
              <a:latin typeface="+mj-lt"/>
            </a:endParaRPr>
          </a:p>
          <a:p>
            <a:pPr algn="ctr" eaLnBrk="1" hangingPunct="1"/>
            <a:r>
              <a:rPr lang="en-US" sz="1100" dirty="0" smtClean="0">
                <a:solidFill>
                  <a:schemeClr val="tx1"/>
                </a:solidFill>
                <a:latin typeface="+mj-lt"/>
              </a:rPr>
              <a:t>assessment </a:t>
            </a:r>
            <a:endParaRPr lang="en-US" sz="1100" dirty="0">
              <a:solidFill>
                <a:schemeClr val="tx1"/>
              </a:solidFill>
              <a:latin typeface="+mj-lt"/>
            </a:endParaRPr>
          </a:p>
        </p:txBody>
      </p:sp>
      <p:sp>
        <p:nvSpPr>
          <p:cNvPr id="30" name="TextBox 14"/>
          <p:cNvSpPr txBox="1">
            <a:spLocks noChangeArrowheads="1"/>
          </p:cNvSpPr>
          <p:nvPr/>
        </p:nvSpPr>
        <p:spPr bwMode="auto">
          <a:xfrm>
            <a:off x="5482828" y="5304234"/>
            <a:ext cx="1828800" cy="430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13" rIns="91425" bIns="45713">
            <a:spAutoFit/>
          </a:bodyPr>
          <a:lstStyle>
            <a:lvl1pPr eaLnBrk="0" hangingPunct="0">
              <a:defRPr sz="2400">
                <a:solidFill>
                  <a:srgbClr val="000000"/>
                </a:solidFill>
                <a:latin typeface="Lucida Grande" charset="0"/>
                <a:ea typeface="ヒラギノ角ゴ ProN W3" charset="0"/>
                <a:cs typeface="ヒラギノ角ゴ ProN W3" charset="0"/>
                <a:sym typeface="Lucida Grande" charset="0"/>
              </a:defRPr>
            </a:lvl1pPr>
            <a:lvl2pPr marL="37931725" indent="-37474525" eaLnBrk="0" hangingPunct="0">
              <a:defRPr sz="2400">
                <a:solidFill>
                  <a:srgbClr val="000000"/>
                </a:solidFill>
                <a:latin typeface="Lucida Grande" charset="0"/>
                <a:ea typeface="ヒラギノ角ゴ ProN W3" charset="0"/>
                <a:cs typeface="ヒラギノ角ゴ ProN W3" charset="0"/>
                <a:sym typeface="Lucida Grande" charset="0"/>
              </a:defRPr>
            </a:lvl2pPr>
            <a:lvl3pPr eaLnBrk="0" hangingPunct="0">
              <a:defRPr sz="2400">
                <a:solidFill>
                  <a:srgbClr val="000000"/>
                </a:solidFill>
                <a:latin typeface="Lucida Grande" charset="0"/>
                <a:ea typeface="ヒラギノ角ゴ ProN W3" charset="0"/>
                <a:cs typeface="ヒラギノ角ゴ ProN W3" charset="0"/>
                <a:sym typeface="Lucida Grande" charset="0"/>
              </a:defRPr>
            </a:lvl3pPr>
            <a:lvl4pPr eaLnBrk="0" hangingPunct="0">
              <a:defRPr sz="2400">
                <a:solidFill>
                  <a:srgbClr val="000000"/>
                </a:solidFill>
                <a:latin typeface="Lucida Grande" charset="0"/>
                <a:ea typeface="ヒラギノ角ゴ ProN W3" charset="0"/>
                <a:cs typeface="ヒラギノ角ゴ ProN W3" charset="0"/>
                <a:sym typeface="Lucida Grande" charset="0"/>
              </a:defRPr>
            </a:lvl4pPr>
            <a:lvl5pPr eaLnBrk="0" hangingPunct="0">
              <a:defRPr sz="2400">
                <a:solidFill>
                  <a:srgbClr val="000000"/>
                </a:solidFill>
                <a:latin typeface="Lucida Grande" charset="0"/>
                <a:ea typeface="ヒラギノ角ゴ ProN W3" charset="0"/>
                <a:cs typeface="ヒラギノ角ゴ ProN W3" charset="0"/>
                <a:sym typeface="Lucida Grande" charset="0"/>
              </a:defRPr>
            </a:lvl5pPr>
            <a:lvl6pPr marL="4572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6pPr>
            <a:lvl7pPr marL="9144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7pPr>
            <a:lvl8pPr marL="13716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8pPr>
            <a:lvl9pPr marL="18288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9pPr>
          </a:lstStyle>
          <a:p>
            <a:pPr algn="ctr" eaLnBrk="1" hangingPunct="1"/>
            <a:r>
              <a:rPr lang="en-US" sz="1100" dirty="0">
                <a:solidFill>
                  <a:schemeClr val="tx1"/>
                </a:solidFill>
                <a:latin typeface="+mj-lt"/>
              </a:rPr>
              <a:t>Reunification</a:t>
            </a:r>
            <a:br>
              <a:rPr lang="en-US" sz="1100" dirty="0">
                <a:solidFill>
                  <a:schemeClr val="tx1"/>
                </a:solidFill>
                <a:latin typeface="+mj-lt"/>
              </a:rPr>
            </a:br>
            <a:r>
              <a:rPr lang="en-US" sz="1100" dirty="0" smtClean="0">
                <a:solidFill>
                  <a:schemeClr val="tx1"/>
                </a:solidFill>
                <a:latin typeface="+mj-lt"/>
              </a:rPr>
              <a:t>assessment</a:t>
            </a:r>
            <a:endParaRPr lang="en-US" sz="1100" dirty="0">
              <a:solidFill>
                <a:schemeClr val="tx1"/>
              </a:solidFill>
              <a:latin typeface="+mj-lt"/>
            </a:endParaRPr>
          </a:p>
        </p:txBody>
      </p:sp>
      <p:sp>
        <p:nvSpPr>
          <p:cNvPr id="31" name="TextBox 14"/>
          <p:cNvSpPr txBox="1">
            <a:spLocks noChangeArrowheads="1"/>
          </p:cNvSpPr>
          <p:nvPr/>
        </p:nvSpPr>
        <p:spPr bwMode="auto">
          <a:xfrm>
            <a:off x="6761559" y="5304234"/>
            <a:ext cx="1828800" cy="430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5" tIns="45713" rIns="91425" bIns="45713">
            <a:spAutoFit/>
          </a:bodyPr>
          <a:lstStyle>
            <a:lvl1pPr eaLnBrk="0" hangingPunct="0">
              <a:defRPr sz="2400">
                <a:solidFill>
                  <a:srgbClr val="000000"/>
                </a:solidFill>
                <a:latin typeface="Lucida Grande" charset="0"/>
                <a:ea typeface="ヒラギノ角ゴ ProN W3" charset="0"/>
                <a:cs typeface="ヒラギノ角ゴ ProN W3" charset="0"/>
                <a:sym typeface="Lucida Grande" charset="0"/>
              </a:defRPr>
            </a:lvl1pPr>
            <a:lvl2pPr marL="37931725" indent="-37474525" eaLnBrk="0" hangingPunct="0">
              <a:defRPr sz="2400">
                <a:solidFill>
                  <a:srgbClr val="000000"/>
                </a:solidFill>
                <a:latin typeface="Lucida Grande" charset="0"/>
                <a:ea typeface="ヒラギノ角ゴ ProN W3" charset="0"/>
                <a:cs typeface="ヒラギノ角ゴ ProN W3" charset="0"/>
                <a:sym typeface="Lucida Grande" charset="0"/>
              </a:defRPr>
            </a:lvl2pPr>
            <a:lvl3pPr eaLnBrk="0" hangingPunct="0">
              <a:defRPr sz="2400">
                <a:solidFill>
                  <a:srgbClr val="000000"/>
                </a:solidFill>
                <a:latin typeface="Lucida Grande" charset="0"/>
                <a:ea typeface="ヒラギノ角ゴ ProN W3" charset="0"/>
                <a:cs typeface="ヒラギノ角ゴ ProN W3" charset="0"/>
                <a:sym typeface="Lucida Grande" charset="0"/>
              </a:defRPr>
            </a:lvl3pPr>
            <a:lvl4pPr eaLnBrk="0" hangingPunct="0">
              <a:defRPr sz="2400">
                <a:solidFill>
                  <a:srgbClr val="000000"/>
                </a:solidFill>
                <a:latin typeface="Lucida Grande" charset="0"/>
                <a:ea typeface="ヒラギノ角ゴ ProN W3" charset="0"/>
                <a:cs typeface="ヒラギノ角ゴ ProN W3" charset="0"/>
                <a:sym typeface="Lucida Grande" charset="0"/>
              </a:defRPr>
            </a:lvl4pPr>
            <a:lvl5pPr eaLnBrk="0" hangingPunct="0">
              <a:defRPr sz="2400">
                <a:solidFill>
                  <a:srgbClr val="000000"/>
                </a:solidFill>
                <a:latin typeface="Lucida Grande" charset="0"/>
                <a:ea typeface="ヒラギノ角ゴ ProN W3" charset="0"/>
                <a:cs typeface="ヒラギノ角ゴ ProN W3" charset="0"/>
                <a:sym typeface="Lucida Grande" charset="0"/>
              </a:defRPr>
            </a:lvl5pPr>
            <a:lvl6pPr marL="4572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6pPr>
            <a:lvl7pPr marL="9144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7pPr>
            <a:lvl8pPr marL="13716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8pPr>
            <a:lvl9pPr marL="18288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9pPr>
          </a:lstStyle>
          <a:p>
            <a:pPr algn="ctr" eaLnBrk="1" hangingPunct="1"/>
            <a:r>
              <a:rPr lang="en-US" sz="1100" dirty="0">
                <a:solidFill>
                  <a:schemeClr val="tx1"/>
                </a:solidFill>
                <a:latin typeface="+mj-lt"/>
              </a:rPr>
              <a:t>Risk </a:t>
            </a:r>
            <a:br>
              <a:rPr lang="en-US" sz="1100" dirty="0">
                <a:solidFill>
                  <a:schemeClr val="tx1"/>
                </a:solidFill>
                <a:latin typeface="+mj-lt"/>
              </a:rPr>
            </a:br>
            <a:r>
              <a:rPr lang="en-US" sz="1100" dirty="0" smtClean="0">
                <a:solidFill>
                  <a:schemeClr val="tx1"/>
                </a:solidFill>
                <a:latin typeface="+mj-lt"/>
              </a:rPr>
              <a:t>reassessment</a:t>
            </a:r>
            <a:endParaRPr lang="en-US" sz="1100" dirty="0">
              <a:solidFill>
                <a:schemeClr val="tx1"/>
              </a:solidFill>
              <a:latin typeface="+mj-lt"/>
            </a:endParaRPr>
          </a:p>
        </p:txBody>
      </p:sp>
      <p:sp>
        <p:nvSpPr>
          <p:cNvPr id="32" name="TextBox 11"/>
          <p:cNvSpPr txBox="1">
            <a:spLocks noChangeArrowheads="1"/>
          </p:cNvSpPr>
          <p:nvPr/>
        </p:nvSpPr>
        <p:spPr bwMode="auto">
          <a:xfrm>
            <a:off x="425830" y="5143500"/>
            <a:ext cx="1200940" cy="7694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5" tIns="45713" rIns="91425" bIns="45713">
            <a:spAutoFit/>
          </a:bodyPr>
          <a:lstStyle>
            <a:lvl1pPr eaLnBrk="0" hangingPunct="0">
              <a:defRPr sz="2400">
                <a:solidFill>
                  <a:srgbClr val="000000"/>
                </a:solidFill>
                <a:latin typeface="Lucida Grande" charset="0"/>
                <a:ea typeface="ヒラギノ角ゴ ProN W3" charset="0"/>
                <a:cs typeface="ヒラギノ角ゴ ProN W3" charset="0"/>
                <a:sym typeface="Lucida Grande" charset="0"/>
              </a:defRPr>
            </a:lvl1pPr>
            <a:lvl2pPr marL="37931725" indent="-37474525" eaLnBrk="0" hangingPunct="0">
              <a:defRPr sz="2400">
                <a:solidFill>
                  <a:srgbClr val="000000"/>
                </a:solidFill>
                <a:latin typeface="Lucida Grande" charset="0"/>
                <a:ea typeface="ヒラギノ角ゴ ProN W3" charset="0"/>
                <a:cs typeface="ヒラギノ角ゴ ProN W3" charset="0"/>
                <a:sym typeface="Lucida Grande" charset="0"/>
              </a:defRPr>
            </a:lvl2pPr>
            <a:lvl3pPr eaLnBrk="0" hangingPunct="0">
              <a:defRPr sz="2400">
                <a:solidFill>
                  <a:srgbClr val="000000"/>
                </a:solidFill>
                <a:latin typeface="Lucida Grande" charset="0"/>
                <a:ea typeface="ヒラギノ角ゴ ProN W3" charset="0"/>
                <a:cs typeface="ヒラギノ角ゴ ProN W3" charset="0"/>
                <a:sym typeface="Lucida Grande" charset="0"/>
              </a:defRPr>
            </a:lvl3pPr>
            <a:lvl4pPr eaLnBrk="0" hangingPunct="0">
              <a:defRPr sz="2400">
                <a:solidFill>
                  <a:srgbClr val="000000"/>
                </a:solidFill>
                <a:latin typeface="Lucida Grande" charset="0"/>
                <a:ea typeface="ヒラギノ角ゴ ProN W3" charset="0"/>
                <a:cs typeface="ヒラギノ角ゴ ProN W3" charset="0"/>
                <a:sym typeface="Lucida Grande" charset="0"/>
              </a:defRPr>
            </a:lvl4pPr>
            <a:lvl5pPr eaLnBrk="0" hangingPunct="0">
              <a:defRPr sz="2400">
                <a:solidFill>
                  <a:srgbClr val="000000"/>
                </a:solidFill>
                <a:latin typeface="Lucida Grande" charset="0"/>
                <a:ea typeface="ヒラギノ角ゴ ProN W3" charset="0"/>
                <a:cs typeface="ヒラギノ角ゴ ProN W3" charset="0"/>
                <a:sym typeface="Lucida Grande" charset="0"/>
              </a:defRPr>
            </a:lvl5pPr>
            <a:lvl6pPr marL="4572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6pPr>
            <a:lvl7pPr marL="9144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7pPr>
            <a:lvl8pPr marL="13716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8pPr>
            <a:lvl9pPr marL="1828800" eaLnBrk="0" fontAlgn="base" hangingPunct="0">
              <a:spcBef>
                <a:spcPct val="0"/>
              </a:spcBef>
              <a:spcAft>
                <a:spcPct val="0"/>
              </a:spcAft>
              <a:defRPr sz="2400">
                <a:solidFill>
                  <a:srgbClr val="000000"/>
                </a:solidFill>
                <a:latin typeface="Lucida Grande" charset="0"/>
                <a:ea typeface="ヒラギノ角ゴ ProN W3" charset="0"/>
                <a:cs typeface="ヒラギノ角ゴ ProN W3" charset="0"/>
                <a:sym typeface="Lucida Grande" charset="0"/>
              </a:defRPr>
            </a:lvl9pPr>
          </a:lstStyle>
          <a:p>
            <a:pPr algn="ctr" eaLnBrk="1" hangingPunct="1"/>
            <a:r>
              <a:rPr lang="en-US" sz="1100" dirty="0">
                <a:solidFill>
                  <a:schemeClr val="tx1"/>
                </a:solidFill>
                <a:latin typeface="+mj-lt"/>
              </a:rPr>
              <a:t>Screening </a:t>
            </a:r>
            <a:r>
              <a:rPr lang="en-US" sz="1100" dirty="0" smtClean="0">
                <a:solidFill>
                  <a:schemeClr val="tx1"/>
                </a:solidFill>
                <a:latin typeface="+mj-lt"/>
              </a:rPr>
              <a:t>and</a:t>
            </a:r>
            <a:endParaRPr lang="en-US" sz="1100" dirty="0">
              <a:solidFill>
                <a:schemeClr val="tx1"/>
              </a:solidFill>
              <a:latin typeface="+mj-lt"/>
            </a:endParaRPr>
          </a:p>
          <a:p>
            <a:pPr algn="ctr" eaLnBrk="1" hangingPunct="1"/>
            <a:r>
              <a:rPr lang="en-US" sz="1100" dirty="0" smtClean="0">
                <a:solidFill>
                  <a:schemeClr val="tx1"/>
                </a:solidFill>
                <a:latin typeface="+mj-lt"/>
              </a:rPr>
              <a:t>response </a:t>
            </a:r>
            <a:endParaRPr lang="en-US" sz="1100" dirty="0">
              <a:solidFill>
                <a:schemeClr val="tx1"/>
              </a:solidFill>
              <a:latin typeface="+mj-lt"/>
            </a:endParaRPr>
          </a:p>
          <a:p>
            <a:pPr algn="ctr" eaLnBrk="1" hangingPunct="1"/>
            <a:r>
              <a:rPr lang="en-US" sz="1100" dirty="0" smtClean="0">
                <a:solidFill>
                  <a:schemeClr val="tx1"/>
                </a:solidFill>
                <a:latin typeface="+mj-lt"/>
              </a:rPr>
              <a:t>priority</a:t>
            </a:r>
            <a:endParaRPr lang="en-US" sz="1100" dirty="0">
              <a:solidFill>
                <a:schemeClr val="tx1"/>
              </a:solidFill>
              <a:latin typeface="+mj-lt"/>
            </a:endParaRPr>
          </a:p>
          <a:p>
            <a:pPr algn="ctr" eaLnBrk="1" hangingPunct="1"/>
            <a:r>
              <a:rPr lang="en-US" sz="1100" dirty="0" smtClean="0">
                <a:solidFill>
                  <a:schemeClr val="tx1"/>
                </a:solidFill>
                <a:latin typeface="+mj-lt"/>
              </a:rPr>
              <a:t>assessment</a:t>
            </a:r>
            <a:endParaRPr lang="en-US" sz="1100" dirty="0">
              <a:solidFill>
                <a:schemeClr val="tx1"/>
              </a:solidFill>
              <a:latin typeface="+mj-lt"/>
            </a:endParaRPr>
          </a:p>
        </p:txBody>
      </p:sp>
    </p:spTree>
    <p:custDataLst>
      <p:tags r:id="rId1"/>
    </p:custDataLst>
    <p:extLst>
      <p:ext uri="{BB962C8B-B14F-4D97-AF65-F5344CB8AC3E}">
        <p14:creationId xmlns:p14="http://schemas.microsoft.com/office/powerpoint/2010/main" val="997731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457200" y="28287"/>
            <a:ext cx="8229600" cy="941677"/>
          </a:xfrm>
        </p:spPr>
        <p:txBody>
          <a:bodyPr/>
          <a:lstStyle/>
          <a:p>
            <a:r>
              <a:rPr lang="en-AU" altLang="en-US" sz="2400" dirty="0" smtClean="0">
                <a:solidFill>
                  <a:schemeClr val="tx1"/>
                </a:solidFill>
              </a:rPr>
              <a:t>How are the SDM</a:t>
            </a:r>
            <a:r>
              <a:rPr lang="en-AU" altLang="en-US" sz="2400" baseline="30000" dirty="0" smtClean="0">
                <a:solidFill>
                  <a:schemeClr val="tx1"/>
                </a:solidFill>
              </a:rPr>
              <a:t>®</a:t>
            </a:r>
            <a:r>
              <a:rPr lang="en-AU" altLang="en-US" sz="2400" dirty="0" smtClean="0">
                <a:solidFill>
                  <a:schemeClr val="tx1"/>
                </a:solidFill>
              </a:rPr>
              <a:t> tools helpful?</a:t>
            </a:r>
          </a:p>
        </p:txBody>
      </p:sp>
      <p:sp>
        <p:nvSpPr>
          <p:cNvPr id="128003" name="Oval 4"/>
          <p:cNvSpPr>
            <a:spLocks noChangeArrowheads="1"/>
          </p:cNvSpPr>
          <p:nvPr/>
        </p:nvSpPr>
        <p:spPr bwMode="auto">
          <a:xfrm>
            <a:off x="1752600" y="1752600"/>
            <a:ext cx="6750050" cy="4495800"/>
          </a:xfrm>
          <a:prstGeom prst="ellipse">
            <a:avLst/>
          </a:prstGeom>
          <a:solidFill>
            <a:schemeClr val="accent1"/>
          </a:solidFill>
          <a:ln w="9525">
            <a:noFill/>
            <a:round/>
            <a:headEnd/>
            <a:tailEnd/>
          </a:ln>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dirty="0">
              <a:ea typeface="ヒラギノ角ゴ ProN W3" charset="-128"/>
            </a:endParaRPr>
          </a:p>
        </p:txBody>
      </p:sp>
      <p:sp>
        <p:nvSpPr>
          <p:cNvPr id="4" name="Text Box 5"/>
          <p:cNvSpPr txBox="1">
            <a:spLocks noChangeArrowheads="1"/>
          </p:cNvSpPr>
          <p:nvPr/>
        </p:nvSpPr>
        <p:spPr bwMode="auto">
          <a:xfrm>
            <a:off x="5099050" y="2132127"/>
            <a:ext cx="2311400" cy="830993"/>
          </a:xfrm>
          <a:prstGeom prst="rect">
            <a:avLst/>
          </a:prstGeom>
          <a:noFill/>
          <a:ln>
            <a:noFill/>
          </a:ln>
          <a:extLst/>
        </p:spPr>
        <p:txBody>
          <a:bodyPr lIns="91435" tIns="45718" rIns="91435" bIns="45718">
            <a:spAutoFit/>
          </a:bodyPr>
          <a:lstStyle>
            <a:lvl1pPr eaLnBrk="0" hangingPunct="0">
              <a:defRPr>
                <a:solidFill>
                  <a:schemeClr val="tx1"/>
                </a:solidFill>
                <a:latin typeface="Arial" pitchFamily="34" charset="0"/>
                <a:ea typeface="ヒラギノ角ゴ ProN W3" pitchFamily="-84" charset="-128"/>
              </a:defRPr>
            </a:lvl1pPr>
            <a:lvl2pPr marL="742950" indent="-285750" eaLnBrk="0" hangingPunct="0">
              <a:defRPr>
                <a:solidFill>
                  <a:schemeClr val="tx1"/>
                </a:solidFill>
                <a:latin typeface="Arial" pitchFamily="34" charset="0"/>
                <a:ea typeface="ヒラギノ角ゴ ProN W3" pitchFamily="-84" charset="-128"/>
              </a:defRPr>
            </a:lvl2pPr>
            <a:lvl3pPr marL="1143000" indent="-228600" eaLnBrk="0" hangingPunct="0">
              <a:defRPr>
                <a:solidFill>
                  <a:schemeClr val="tx1"/>
                </a:solidFill>
                <a:latin typeface="Arial" pitchFamily="34" charset="0"/>
                <a:ea typeface="ヒラギノ角ゴ ProN W3" pitchFamily="-84" charset="-128"/>
              </a:defRPr>
            </a:lvl3pPr>
            <a:lvl4pPr marL="1600200" indent="-228600" eaLnBrk="0" hangingPunct="0">
              <a:defRPr>
                <a:solidFill>
                  <a:schemeClr val="tx1"/>
                </a:solidFill>
                <a:latin typeface="Arial" pitchFamily="34" charset="0"/>
                <a:ea typeface="ヒラギノ角ゴ ProN W3" pitchFamily="-84" charset="-128"/>
              </a:defRPr>
            </a:lvl4pPr>
            <a:lvl5pPr marL="2057400" indent="-228600" eaLnBrk="0" hangingPunct="0">
              <a:defRPr>
                <a:solidFill>
                  <a:schemeClr val="tx1"/>
                </a:solidFill>
                <a:latin typeface="Arial" pitchFamily="34" charset="0"/>
                <a:ea typeface="ヒラギノ角ゴ ProN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N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N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N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N W3" pitchFamily="-84" charset="-128"/>
              </a:defRPr>
            </a:lvl9pPr>
          </a:lstStyle>
          <a:p>
            <a:pPr algn="ctr" eaLnBrk="1" hangingPunct="1">
              <a:spcBef>
                <a:spcPts val="0"/>
              </a:spcBef>
              <a:defRPr/>
            </a:pPr>
            <a:r>
              <a:rPr lang="en-US" dirty="0">
                <a:solidFill>
                  <a:schemeClr val="bg1"/>
                </a:solidFill>
                <a:latin typeface="+mj-lt"/>
                <a:cs typeface="Calibri"/>
              </a:rPr>
              <a:t>All information</a:t>
            </a:r>
          </a:p>
        </p:txBody>
      </p:sp>
      <p:sp>
        <p:nvSpPr>
          <p:cNvPr id="5" name="Oval 6"/>
          <p:cNvSpPr>
            <a:spLocks noChangeArrowheads="1"/>
          </p:cNvSpPr>
          <p:nvPr/>
        </p:nvSpPr>
        <p:spPr bwMode="auto">
          <a:xfrm>
            <a:off x="2286000" y="2895600"/>
            <a:ext cx="4813300" cy="3124200"/>
          </a:xfrm>
          <a:prstGeom prst="ellipse">
            <a:avLst/>
          </a:prstGeom>
          <a:solidFill>
            <a:schemeClr val="accent2"/>
          </a:solidFill>
          <a:ln w="9525">
            <a:noFill/>
            <a:round/>
            <a:headEnd/>
            <a:tailEnd/>
          </a:ln>
        </p:spPr>
        <p:txBody>
          <a:bodyPr wrap="none" lIns="91435" tIns="45718" rIns="91435" bIns="45718" anchor="ctr"/>
          <a:lstStyle/>
          <a:p>
            <a:pPr eaLnBrk="1" hangingPunct="1">
              <a:defRPr/>
            </a:pPr>
            <a:endParaRPr lang="en-US" dirty="0">
              <a:ea typeface="ヒラギノ角ゴ ProN W3" pitchFamily="-84" charset="-128"/>
              <a:cs typeface="Calibri"/>
            </a:endParaRPr>
          </a:p>
        </p:txBody>
      </p:sp>
      <p:sp>
        <p:nvSpPr>
          <p:cNvPr id="6" name="Text Box 7"/>
          <p:cNvSpPr txBox="1">
            <a:spLocks noChangeArrowheads="1"/>
          </p:cNvSpPr>
          <p:nvPr/>
        </p:nvSpPr>
        <p:spPr bwMode="auto">
          <a:xfrm>
            <a:off x="4191000" y="3143250"/>
            <a:ext cx="2063750" cy="646113"/>
          </a:xfrm>
          <a:prstGeom prst="rect">
            <a:avLst/>
          </a:prstGeom>
          <a:noFill/>
          <a:ln>
            <a:noFill/>
          </a:ln>
          <a:extLst/>
        </p:spPr>
        <p:txBody>
          <a:bodyPr lIns="91435" tIns="45718" rIns="91435" bIns="45718">
            <a:spAutoFit/>
          </a:bodyPr>
          <a:lstStyle>
            <a:lvl1pPr eaLnBrk="0" hangingPunct="0">
              <a:defRPr>
                <a:solidFill>
                  <a:schemeClr val="tx1"/>
                </a:solidFill>
                <a:latin typeface="Arial" pitchFamily="34" charset="0"/>
                <a:ea typeface="ヒラギノ角ゴ ProN W3" pitchFamily="-84" charset="-128"/>
              </a:defRPr>
            </a:lvl1pPr>
            <a:lvl2pPr marL="742950" indent="-285750" eaLnBrk="0" hangingPunct="0">
              <a:defRPr>
                <a:solidFill>
                  <a:schemeClr val="tx1"/>
                </a:solidFill>
                <a:latin typeface="Arial" pitchFamily="34" charset="0"/>
                <a:ea typeface="ヒラギノ角ゴ ProN W3" pitchFamily="-84" charset="-128"/>
              </a:defRPr>
            </a:lvl2pPr>
            <a:lvl3pPr marL="1143000" indent="-228600" eaLnBrk="0" hangingPunct="0">
              <a:defRPr>
                <a:solidFill>
                  <a:schemeClr val="tx1"/>
                </a:solidFill>
                <a:latin typeface="Arial" pitchFamily="34" charset="0"/>
                <a:ea typeface="ヒラギノ角ゴ ProN W3" pitchFamily="-84" charset="-128"/>
              </a:defRPr>
            </a:lvl3pPr>
            <a:lvl4pPr marL="1600200" indent="-228600" eaLnBrk="0" hangingPunct="0">
              <a:defRPr>
                <a:solidFill>
                  <a:schemeClr val="tx1"/>
                </a:solidFill>
                <a:latin typeface="Arial" pitchFamily="34" charset="0"/>
                <a:ea typeface="ヒラギノ角ゴ ProN W3" pitchFamily="-84" charset="-128"/>
              </a:defRPr>
            </a:lvl4pPr>
            <a:lvl5pPr marL="2057400" indent="-228600" eaLnBrk="0" hangingPunct="0">
              <a:defRPr>
                <a:solidFill>
                  <a:schemeClr val="tx1"/>
                </a:solidFill>
                <a:latin typeface="Arial" pitchFamily="34" charset="0"/>
                <a:ea typeface="ヒラギノ角ゴ ProN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N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N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N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N W3" pitchFamily="-84" charset="-128"/>
              </a:defRPr>
            </a:lvl9pPr>
          </a:lstStyle>
          <a:p>
            <a:pPr algn="ctr" eaLnBrk="1" hangingPunct="1">
              <a:spcBef>
                <a:spcPts val="0"/>
              </a:spcBef>
              <a:defRPr/>
            </a:pPr>
            <a:r>
              <a:rPr lang="en-US" dirty="0">
                <a:solidFill>
                  <a:schemeClr val="bg1"/>
                </a:solidFill>
                <a:latin typeface="+mj-lt"/>
                <a:cs typeface="Calibri"/>
              </a:rPr>
              <a:t>Information learned</a:t>
            </a:r>
          </a:p>
        </p:txBody>
      </p:sp>
      <p:sp>
        <p:nvSpPr>
          <p:cNvPr id="128007" name="Oval 8"/>
          <p:cNvSpPr>
            <a:spLocks noChangeArrowheads="1"/>
          </p:cNvSpPr>
          <p:nvPr/>
        </p:nvSpPr>
        <p:spPr bwMode="auto">
          <a:xfrm>
            <a:off x="2514600" y="3789362"/>
            <a:ext cx="2763693" cy="1925637"/>
          </a:xfrm>
          <a:prstGeom prst="ellipse">
            <a:avLst/>
          </a:prstGeom>
          <a:solidFill>
            <a:schemeClr val="accent3"/>
          </a:solidFill>
          <a:ln w="9525">
            <a:noFill/>
            <a:round/>
            <a:headEnd/>
            <a:tailEnd/>
          </a:ln>
        </p:spPr>
        <p:txBody>
          <a:bodyPr wrap="none" lIns="91435" tIns="45718" rIns="91435" bIns="45718"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dirty="0">
              <a:ea typeface="ヒラギノ角ゴ ProN W3" charset="-128"/>
            </a:endParaRPr>
          </a:p>
        </p:txBody>
      </p:sp>
      <p:sp>
        <p:nvSpPr>
          <p:cNvPr id="8" name="Text Box 9"/>
          <p:cNvSpPr txBox="1">
            <a:spLocks noChangeArrowheads="1"/>
          </p:cNvSpPr>
          <p:nvPr/>
        </p:nvSpPr>
        <p:spPr bwMode="auto">
          <a:xfrm>
            <a:off x="2721697" y="4037013"/>
            <a:ext cx="2311400" cy="646113"/>
          </a:xfrm>
          <a:prstGeom prst="rect">
            <a:avLst/>
          </a:prstGeom>
          <a:noFill/>
          <a:ln>
            <a:noFill/>
          </a:ln>
          <a:extLst/>
        </p:spPr>
        <p:txBody>
          <a:bodyPr lIns="91435" tIns="45718" rIns="91435" bIns="45718">
            <a:spAutoFit/>
          </a:bodyPr>
          <a:lstStyle>
            <a:lvl1pPr eaLnBrk="0" hangingPunct="0">
              <a:defRPr>
                <a:solidFill>
                  <a:schemeClr val="tx1"/>
                </a:solidFill>
                <a:latin typeface="Arial" pitchFamily="34" charset="0"/>
                <a:ea typeface="ヒラギノ角ゴ ProN W3" pitchFamily="-84" charset="-128"/>
              </a:defRPr>
            </a:lvl1pPr>
            <a:lvl2pPr marL="742950" indent="-285750" eaLnBrk="0" hangingPunct="0">
              <a:defRPr>
                <a:solidFill>
                  <a:schemeClr val="tx1"/>
                </a:solidFill>
                <a:latin typeface="Arial" pitchFamily="34" charset="0"/>
                <a:ea typeface="ヒラギノ角ゴ ProN W3" pitchFamily="-84" charset="-128"/>
              </a:defRPr>
            </a:lvl2pPr>
            <a:lvl3pPr marL="1143000" indent="-228600" eaLnBrk="0" hangingPunct="0">
              <a:defRPr>
                <a:solidFill>
                  <a:schemeClr val="tx1"/>
                </a:solidFill>
                <a:latin typeface="Arial" pitchFamily="34" charset="0"/>
                <a:ea typeface="ヒラギノ角ゴ ProN W3" pitchFamily="-84" charset="-128"/>
              </a:defRPr>
            </a:lvl3pPr>
            <a:lvl4pPr marL="1600200" indent="-228600" eaLnBrk="0" hangingPunct="0">
              <a:defRPr>
                <a:solidFill>
                  <a:schemeClr val="tx1"/>
                </a:solidFill>
                <a:latin typeface="Arial" pitchFamily="34" charset="0"/>
                <a:ea typeface="ヒラギノ角ゴ ProN W3" pitchFamily="-84" charset="-128"/>
              </a:defRPr>
            </a:lvl4pPr>
            <a:lvl5pPr marL="2057400" indent="-228600" eaLnBrk="0" hangingPunct="0">
              <a:defRPr>
                <a:solidFill>
                  <a:schemeClr val="tx1"/>
                </a:solidFill>
                <a:latin typeface="Arial" pitchFamily="34" charset="0"/>
                <a:ea typeface="ヒラギノ角ゴ ProN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N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N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N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N W3" pitchFamily="-84" charset="-128"/>
              </a:defRPr>
            </a:lvl9pPr>
          </a:lstStyle>
          <a:p>
            <a:pPr algn="ctr" eaLnBrk="1" hangingPunct="1">
              <a:spcBef>
                <a:spcPts val="0"/>
              </a:spcBef>
              <a:defRPr/>
            </a:pPr>
            <a:r>
              <a:rPr lang="en-US" dirty="0">
                <a:solidFill>
                  <a:schemeClr val="bg1"/>
                </a:solidFill>
                <a:latin typeface="+mj-lt"/>
                <a:cs typeface="Calibri"/>
              </a:rPr>
              <a:t>Information needed for decision at hand</a:t>
            </a:r>
          </a:p>
        </p:txBody>
      </p:sp>
      <p:cxnSp>
        <p:nvCxnSpPr>
          <p:cNvPr id="9" name="Straight Arrow Connector 8"/>
          <p:cNvCxnSpPr/>
          <p:nvPr/>
        </p:nvCxnSpPr>
        <p:spPr>
          <a:xfrm>
            <a:off x="1625600" y="3327400"/>
            <a:ext cx="1981200" cy="15240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0" name="TextBox 3"/>
          <p:cNvSpPr txBox="1">
            <a:spLocks noChangeArrowheads="1"/>
          </p:cNvSpPr>
          <p:nvPr/>
        </p:nvSpPr>
        <p:spPr bwMode="auto">
          <a:xfrm>
            <a:off x="171450" y="2873375"/>
            <a:ext cx="1733550" cy="838200"/>
          </a:xfrm>
          <a:prstGeom prst="rect">
            <a:avLst/>
          </a:prstGeom>
          <a:noFill/>
          <a:ln>
            <a:noFill/>
          </a:ln>
          <a:extLst/>
        </p:spPr>
        <p:txBody>
          <a:bodyPr lIns="91435" tIns="45718" rIns="91435" bIns="45718">
            <a:spAutoFit/>
          </a:bodyPr>
          <a:lstStyle>
            <a:lvl1pPr eaLnBrk="0" hangingPunct="0">
              <a:defRPr>
                <a:solidFill>
                  <a:schemeClr val="tx1"/>
                </a:solidFill>
                <a:latin typeface="Arial" pitchFamily="34" charset="0"/>
                <a:ea typeface="ヒラギノ角ゴ ProN W3" pitchFamily="-84" charset="-128"/>
              </a:defRPr>
            </a:lvl1pPr>
            <a:lvl2pPr marL="742950" indent="-285750" eaLnBrk="0" hangingPunct="0">
              <a:defRPr>
                <a:solidFill>
                  <a:schemeClr val="tx1"/>
                </a:solidFill>
                <a:latin typeface="Arial" pitchFamily="34" charset="0"/>
                <a:ea typeface="ヒラギノ角ゴ ProN W3" pitchFamily="-84" charset="-128"/>
              </a:defRPr>
            </a:lvl2pPr>
            <a:lvl3pPr marL="1143000" indent="-228600" eaLnBrk="0" hangingPunct="0">
              <a:defRPr>
                <a:solidFill>
                  <a:schemeClr val="tx1"/>
                </a:solidFill>
                <a:latin typeface="Arial" pitchFamily="34" charset="0"/>
                <a:ea typeface="ヒラギノ角ゴ ProN W3" pitchFamily="-84" charset="-128"/>
              </a:defRPr>
            </a:lvl3pPr>
            <a:lvl4pPr marL="1600200" indent="-228600" eaLnBrk="0" hangingPunct="0">
              <a:defRPr>
                <a:solidFill>
                  <a:schemeClr val="tx1"/>
                </a:solidFill>
                <a:latin typeface="Arial" pitchFamily="34" charset="0"/>
                <a:ea typeface="ヒラギノ角ゴ ProN W3" pitchFamily="-84" charset="-128"/>
              </a:defRPr>
            </a:lvl4pPr>
            <a:lvl5pPr marL="2057400" indent="-228600" eaLnBrk="0" hangingPunct="0">
              <a:defRPr>
                <a:solidFill>
                  <a:schemeClr val="tx1"/>
                </a:solidFill>
                <a:latin typeface="Arial" pitchFamily="34" charset="0"/>
                <a:ea typeface="ヒラギノ角ゴ ProN W3" pitchFamily="-84" charset="-128"/>
              </a:defRPr>
            </a:lvl5pPr>
            <a:lvl6pPr marL="2514600" indent="-228600" eaLnBrk="0" fontAlgn="base" hangingPunct="0">
              <a:spcBef>
                <a:spcPct val="0"/>
              </a:spcBef>
              <a:spcAft>
                <a:spcPct val="0"/>
              </a:spcAft>
              <a:defRPr>
                <a:solidFill>
                  <a:schemeClr val="tx1"/>
                </a:solidFill>
                <a:latin typeface="Arial" pitchFamily="34" charset="0"/>
                <a:ea typeface="ヒラギノ角ゴ ProN W3" pitchFamily="-84" charset="-128"/>
              </a:defRPr>
            </a:lvl6pPr>
            <a:lvl7pPr marL="2971800" indent="-228600" eaLnBrk="0" fontAlgn="base" hangingPunct="0">
              <a:spcBef>
                <a:spcPct val="0"/>
              </a:spcBef>
              <a:spcAft>
                <a:spcPct val="0"/>
              </a:spcAft>
              <a:defRPr>
                <a:solidFill>
                  <a:schemeClr val="tx1"/>
                </a:solidFill>
                <a:latin typeface="Arial" pitchFamily="34" charset="0"/>
                <a:ea typeface="ヒラギノ角ゴ ProN W3" pitchFamily="-84" charset="-128"/>
              </a:defRPr>
            </a:lvl7pPr>
            <a:lvl8pPr marL="3429000" indent="-228600" eaLnBrk="0" fontAlgn="base" hangingPunct="0">
              <a:spcBef>
                <a:spcPct val="0"/>
              </a:spcBef>
              <a:spcAft>
                <a:spcPct val="0"/>
              </a:spcAft>
              <a:defRPr>
                <a:solidFill>
                  <a:schemeClr val="tx1"/>
                </a:solidFill>
                <a:latin typeface="Arial" pitchFamily="34" charset="0"/>
                <a:ea typeface="ヒラギノ角ゴ ProN W3" pitchFamily="-84" charset="-128"/>
              </a:defRPr>
            </a:lvl8pPr>
            <a:lvl9pPr marL="3886200" indent="-228600" eaLnBrk="0" fontAlgn="base" hangingPunct="0">
              <a:spcBef>
                <a:spcPct val="0"/>
              </a:spcBef>
              <a:spcAft>
                <a:spcPct val="0"/>
              </a:spcAft>
              <a:defRPr>
                <a:solidFill>
                  <a:schemeClr val="tx1"/>
                </a:solidFill>
                <a:latin typeface="Arial" pitchFamily="34" charset="0"/>
                <a:ea typeface="ヒラギノ角ゴ ProN W3" pitchFamily="-84" charset="-128"/>
              </a:defRPr>
            </a:lvl9pPr>
          </a:lstStyle>
          <a:p>
            <a:pPr eaLnBrk="1" hangingPunct="1">
              <a:defRPr/>
            </a:pPr>
            <a:r>
              <a:rPr lang="en-US" sz="1600" dirty="0">
                <a:latin typeface="+mj-lt"/>
                <a:cs typeface="Calibri"/>
              </a:rPr>
              <a:t>May be helpful for service planning!</a:t>
            </a:r>
          </a:p>
        </p:txBody>
      </p:sp>
    </p:spTree>
    <p:extLst>
      <p:ext uri="{BB962C8B-B14F-4D97-AF65-F5344CB8AC3E}">
        <p14:creationId xmlns:p14="http://schemas.microsoft.com/office/powerpoint/2010/main" val="318921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0"/>
            <a:ext cx="8407400" cy="962025"/>
          </a:xfrm>
        </p:spPr>
        <p:txBody>
          <a:bodyPr/>
          <a:lstStyle/>
          <a:p>
            <a:r>
              <a:rPr lang="en-US" sz="2400" dirty="0" smtClean="0">
                <a:solidFill>
                  <a:schemeClr val="tx1"/>
                </a:solidFill>
                <a:latin typeface="Verdana" pitchFamily="34" charset="0"/>
                <a:cs typeface="Verdana" pitchFamily="34" charset="0"/>
              </a:rPr>
              <a:t>The SDM</a:t>
            </a:r>
            <a:r>
              <a:rPr lang="en-US" sz="2400" baseline="30000" dirty="0" smtClean="0">
                <a:solidFill>
                  <a:schemeClr val="tx1"/>
                </a:solidFill>
                <a:latin typeface="Verdana" pitchFamily="34" charset="0"/>
                <a:cs typeface="Verdana" pitchFamily="34" charset="0"/>
              </a:rPr>
              <a:t>®</a:t>
            </a:r>
            <a:r>
              <a:rPr lang="en-US" sz="2400" dirty="0" smtClean="0">
                <a:solidFill>
                  <a:schemeClr val="tx1"/>
                </a:solidFill>
                <a:latin typeface="Verdana" pitchFamily="34" charset="0"/>
                <a:cs typeface="Verdana" pitchFamily="34" charset="0"/>
              </a:rPr>
              <a:t> System</a:t>
            </a:r>
          </a:p>
        </p:txBody>
      </p:sp>
      <p:grpSp>
        <p:nvGrpSpPr>
          <p:cNvPr id="7" name="Group 6"/>
          <p:cNvGrpSpPr/>
          <p:nvPr/>
        </p:nvGrpSpPr>
        <p:grpSpPr>
          <a:xfrm>
            <a:off x="48816" y="1600200"/>
            <a:ext cx="9018984" cy="5226825"/>
            <a:chOff x="48816" y="1600200"/>
            <a:chExt cx="9018984" cy="5226825"/>
          </a:xfrm>
        </p:grpSpPr>
        <p:sp>
          <p:nvSpPr>
            <p:cNvPr id="8" name="Freeform 7"/>
            <p:cNvSpPr/>
            <p:nvPr/>
          </p:nvSpPr>
          <p:spPr>
            <a:xfrm>
              <a:off x="48816" y="1600200"/>
              <a:ext cx="1361252" cy="2103918"/>
            </a:xfrm>
            <a:custGeom>
              <a:avLst/>
              <a:gdLst>
                <a:gd name="connsiteX0" fmla="*/ 0 w 1944646"/>
                <a:gd name="connsiteY0" fmla="*/ 0 h 1361252"/>
                <a:gd name="connsiteX1" fmla="*/ 1264020 w 1944646"/>
                <a:gd name="connsiteY1" fmla="*/ 0 h 1361252"/>
                <a:gd name="connsiteX2" fmla="*/ 1944646 w 1944646"/>
                <a:gd name="connsiteY2" fmla="*/ 680626 h 1361252"/>
                <a:gd name="connsiteX3" fmla="*/ 1264020 w 1944646"/>
                <a:gd name="connsiteY3" fmla="*/ 1361252 h 1361252"/>
                <a:gd name="connsiteX4" fmla="*/ 0 w 1944646"/>
                <a:gd name="connsiteY4" fmla="*/ 1361252 h 1361252"/>
                <a:gd name="connsiteX5" fmla="*/ 680626 w 1944646"/>
                <a:gd name="connsiteY5" fmla="*/ 680626 h 1361252"/>
                <a:gd name="connsiteX6" fmla="*/ 0 w 1944646"/>
                <a:gd name="connsiteY6" fmla="*/ 0 h 136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646" h="1361252">
                  <a:moveTo>
                    <a:pt x="1944645" y="0"/>
                  </a:moveTo>
                  <a:lnTo>
                    <a:pt x="1944645" y="884814"/>
                  </a:lnTo>
                  <a:lnTo>
                    <a:pt x="972323" y="1361252"/>
                  </a:lnTo>
                  <a:lnTo>
                    <a:pt x="1" y="884814"/>
                  </a:lnTo>
                  <a:lnTo>
                    <a:pt x="1" y="0"/>
                  </a:lnTo>
                  <a:lnTo>
                    <a:pt x="972323" y="476438"/>
                  </a:lnTo>
                  <a:lnTo>
                    <a:pt x="1944645" y="0"/>
                  </a:lnTo>
                  <a:close/>
                </a:path>
              </a:pathLst>
            </a:custGeom>
            <a:solidFill>
              <a:schemeClr val="accent1"/>
            </a:solid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8890" tIns="689517" rIns="8890" bIns="689516" numCol="1" spcCol="1270" anchor="ctr" anchorCtr="0">
              <a:noAutofit/>
            </a:bodyPr>
            <a:lstStyle/>
            <a:p>
              <a:pPr lvl="0" algn="ctr" defTabSz="622300">
                <a:lnSpc>
                  <a:spcPct val="90000"/>
                </a:lnSpc>
                <a:spcBef>
                  <a:spcPct val="0"/>
                </a:spcBef>
                <a:spcAft>
                  <a:spcPct val="35000"/>
                </a:spcAft>
              </a:pPr>
              <a:r>
                <a:rPr lang="en-US" sz="1400" b="1" kern="1200" dirty="0" smtClean="0"/>
                <a:t>Intake</a:t>
              </a:r>
              <a:endParaRPr lang="en-US" sz="1400" b="1" kern="1200" dirty="0"/>
            </a:p>
          </p:txBody>
        </p:sp>
        <p:sp>
          <p:nvSpPr>
            <p:cNvPr id="9" name="Freeform 8"/>
            <p:cNvSpPr/>
            <p:nvPr/>
          </p:nvSpPr>
          <p:spPr>
            <a:xfrm>
              <a:off x="1410068" y="1600202"/>
              <a:ext cx="7657732" cy="1371600"/>
            </a:xfrm>
            <a:custGeom>
              <a:avLst/>
              <a:gdLst>
                <a:gd name="connsiteX0" fmla="*/ 210674 w 1264020"/>
                <a:gd name="connsiteY0" fmla="*/ 0 h 7657732"/>
                <a:gd name="connsiteX1" fmla="*/ 1053346 w 1264020"/>
                <a:gd name="connsiteY1" fmla="*/ 0 h 7657732"/>
                <a:gd name="connsiteX2" fmla="*/ 1264020 w 1264020"/>
                <a:gd name="connsiteY2" fmla="*/ 210674 h 7657732"/>
                <a:gd name="connsiteX3" fmla="*/ 1264020 w 1264020"/>
                <a:gd name="connsiteY3" fmla="*/ 7657732 h 7657732"/>
                <a:gd name="connsiteX4" fmla="*/ 1264020 w 1264020"/>
                <a:gd name="connsiteY4" fmla="*/ 7657732 h 7657732"/>
                <a:gd name="connsiteX5" fmla="*/ 0 w 1264020"/>
                <a:gd name="connsiteY5" fmla="*/ 7657732 h 7657732"/>
                <a:gd name="connsiteX6" fmla="*/ 0 w 1264020"/>
                <a:gd name="connsiteY6" fmla="*/ 7657732 h 7657732"/>
                <a:gd name="connsiteX7" fmla="*/ 0 w 1264020"/>
                <a:gd name="connsiteY7" fmla="*/ 210674 h 7657732"/>
                <a:gd name="connsiteX8" fmla="*/ 210674 w 1264020"/>
                <a:gd name="connsiteY8" fmla="*/ 0 h 765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4020" h="7657732">
                  <a:moveTo>
                    <a:pt x="1264020" y="1276313"/>
                  </a:moveTo>
                  <a:lnTo>
                    <a:pt x="1264020" y="6381419"/>
                  </a:lnTo>
                  <a:cubicBezTo>
                    <a:pt x="1264020" y="7086307"/>
                    <a:pt x="1248451" y="7657732"/>
                    <a:pt x="1229245" y="7657732"/>
                  </a:cubicBezTo>
                  <a:lnTo>
                    <a:pt x="0" y="7657732"/>
                  </a:lnTo>
                  <a:lnTo>
                    <a:pt x="0" y="7657732"/>
                  </a:lnTo>
                  <a:lnTo>
                    <a:pt x="0" y="0"/>
                  </a:lnTo>
                  <a:lnTo>
                    <a:pt x="0" y="0"/>
                  </a:lnTo>
                  <a:lnTo>
                    <a:pt x="1229245" y="0"/>
                  </a:lnTo>
                  <a:cubicBezTo>
                    <a:pt x="1248451" y="0"/>
                    <a:pt x="1264020" y="571425"/>
                    <a:pt x="1264020" y="1276313"/>
                  </a:cubicBezTo>
                  <a:close/>
                </a:path>
              </a:pathLst>
            </a:custGeom>
            <a:solidFill>
              <a:schemeClr val="accent5"/>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6" tIns="73134" rIns="73134" bIns="73134" numCol="1" spcCol="1270" anchor="ctr" anchorCtr="0">
              <a:noAutofit/>
            </a:bodyPr>
            <a:lstStyle/>
            <a:p>
              <a:pPr marL="171450" lvl="1" indent="-171450" algn="l" defTabSz="800100">
                <a:lnSpc>
                  <a:spcPct val="90000"/>
                </a:lnSpc>
                <a:spcBef>
                  <a:spcPct val="0"/>
                </a:spcBef>
                <a:spcAft>
                  <a:spcPct val="15000"/>
                </a:spcAft>
                <a:buChar char="••"/>
              </a:pPr>
              <a:r>
                <a:rPr lang="en-US" sz="1800" b="1" u="none" kern="1200" dirty="0" smtClean="0"/>
                <a:t>Screening and Response Priority—</a:t>
              </a:r>
              <a:r>
                <a:rPr lang="en-US" sz="1800" u="none" kern="1200" dirty="0" smtClean="0"/>
                <a:t>Does this require a response? How quickly?</a:t>
              </a:r>
              <a:endParaRPr lang="en-US" sz="1800" u="none" kern="1200" dirty="0"/>
            </a:p>
          </p:txBody>
        </p:sp>
        <p:sp>
          <p:nvSpPr>
            <p:cNvPr id="10" name="Freeform 9"/>
            <p:cNvSpPr/>
            <p:nvPr/>
          </p:nvSpPr>
          <p:spPr>
            <a:xfrm>
              <a:off x="48816" y="3155176"/>
              <a:ext cx="1361252" cy="2102624"/>
            </a:xfrm>
            <a:custGeom>
              <a:avLst/>
              <a:gdLst>
                <a:gd name="connsiteX0" fmla="*/ 0 w 1944646"/>
                <a:gd name="connsiteY0" fmla="*/ 0 h 1361252"/>
                <a:gd name="connsiteX1" fmla="*/ 1264020 w 1944646"/>
                <a:gd name="connsiteY1" fmla="*/ 0 h 1361252"/>
                <a:gd name="connsiteX2" fmla="*/ 1944646 w 1944646"/>
                <a:gd name="connsiteY2" fmla="*/ 680626 h 1361252"/>
                <a:gd name="connsiteX3" fmla="*/ 1264020 w 1944646"/>
                <a:gd name="connsiteY3" fmla="*/ 1361252 h 1361252"/>
                <a:gd name="connsiteX4" fmla="*/ 0 w 1944646"/>
                <a:gd name="connsiteY4" fmla="*/ 1361252 h 1361252"/>
                <a:gd name="connsiteX5" fmla="*/ 680626 w 1944646"/>
                <a:gd name="connsiteY5" fmla="*/ 680626 h 1361252"/>
                <a:gd name="connsiteX6" fmla="*/ 0 w 1944646"/>
                <a:gd name="connsiteY6" fmla="*/ 0 h 136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646" h="1361252">
                  <a:moveTo>
                    <a:pt x="1944645" y="0"/>
                  </a:moveTo>
                  <a:lnTo>
                    <a:pt x="1944645" y="884814"/>
                  </a:lnTo>
                  <a:lnTo>
                    <a:pt x="972323" y="1361252"/>
                  </a:lnTo>
                  <a:lnTo>
                    <a:pt x="1" y="884814"/>
                  </a:lnTo>
                  <a:lnTo>
                    <a:pt x="1" y="0"/>
                  </a:lnTo>
                  <a:lnTo>
                    <a:pt x="972323" y="476438"/>
                  </a:lnTo>
                  <a:lnTo>
                    <a:pt x="1944645" y="0"/>
                  </a:lnTo>
                  <a:close/>
                </a:path>
              </a:pathLst>
            </a:custGeom>
            <a:solidFill>
              <a:schemeClr val="accent2"/>
            </a:solid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8890" tIns="689516" rIns="8890" bIns="689516" numCol="1" spcCol="1270" anchor="ctr" anchorCtr="0">
              <a:noAutofit/>
            </a:bodyPr>
            <a:lstStyle/>
            <a:p>
              <a:pPr lvl="0" algn="ctr" defTabSz="622300">
                <a:lnSpc>
                  <a:spcPct val="90000"/>
                </a:lnSpc>
                <a:spcBef>
                  <a:spcPct val="0"/>
                </a:spcBef>
                <a:spcAft>
                  <a:spcPct val="35000"/>
                </a:spcAft>
              </a:pPr>
              <a:r>
                <a:rPr lang="en-US" sz="1400" b="1" kern="1200" dirty="0" smtClean="0"/>
                <a:t>Investigation</a:t>
              </a:r>
              <a:endParaRPr lang="en-US" sz="1400" b="1" kern="1200" dirty="0"/>
            </a:p>
          </p:txBody>
        </p:sp>
        <p:sp>
          <p:nvSpPr>
            <p:cNvPr id="11" name="Freeform 10"/>
            <p:cNvSpPr/>
            <p:nvPr/>
          </p:nvSpPr>
          <p:spPr>
            <a:xfrm>
              <a:off x="1410068" y="3155177"/>
              <a:ext cx="7657732" cy="1371600"/>
            </a:xfrm>
            <a:custGeom>
              <a:avLst/>
              <a:gdLst>
                <a:gd name="connsiteX0" fmla="*/ 210674 w 1264020"/>
                <a:gd name="connsiteY0" fmla="*/ 0 h 7657732"/>
                <a:gd name="connsiteX1" fmla="*/ 1053346 w 1264020"/>
                <a:gd name="connsiteY1" fmla="*/ 0 h 7657732"/>
                <a:gd name="connsiteX2" fmla="*/ 1264020 w 1264020"/>
                <a:gd name="connsiteY2" fmla="*/ 210674 h 7657732"/>
                <a:gd name="connsiteX3" fmla="*/ 1264020 w 1264020"/>
                <a:gd name="connsiteY3" fmla="*/ 7657732 h 7657732"/>
                <a:gd name="connsiteX4" fmla="*/ 1264020 w 1264020"/>
                <a:gd name="connsiteY4" fmla="*/ 7657732 h 7657732"/>
                <a:gd name="connsiteX5" fmla="*/ 0 w 1264020"/>
                <a:gd name="connsiteY5" fmla="*/ 7657732 h 7657732"/>
                <a:gd name="connsiteX6" fmla="*/ 0 w 1264020"/>
                <a:gd name="connsiteY6" fmla="*/ 7657732 h 7657732"/>
                <a:gd name="connsiteX7" fmla="*/ 0 w 1264020"/>
                <a:gd name="connsiteY7" fmla="*/ 210674 h 7657732"/>
                <a:gd name="connsiteX8" fmla="*/ 210674 w 1264020"/>
                <a:gd name="connsiteY8" fmla="*/ 0 h 765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4020" h="7657732">
                  <a:moveTo>
                    <a:pt x="1264020" y="1276313"/>
                  </a:moveTo>
                  <a:lnTo>
                    <a:pt x="1264020" y="6381419"/>
                  </a:lnTo>
                  <a:cubicBezTo>
                    <a:pt x="1264020" y="7086307"/>
                    <a:pt x="1248451" y="7657732"/>
                    <a:pt x="1229245" y="7657732"/>
                  </a:cubicBezTo>
                  <a:lnTo>
                    <a:pt x="0" y="7657732"/>
                  </a:lnTo>
                  <a:lnTo>
                    <a:pt x="0" y="7657732"/>
                  </a:lnTo>
                  <a:lnTo>
                    <a:pt x="0" y="0"/>
                  </a:lnTo>
                  <a:lnTo>
                    <a:pt x="0" y="0"/>
                  </a:lnTo>
                  <a:lnTo>
                    <a:pt x="1229245" y="0"/>
                  </a:lnTo>
                  <a:cubicBezTo>
                    <a:pt x="1248451" y="0"/>
                    <a:pt x="1264020" y="571425"/>
                    <a:pt x="1264020" y="1276313"/>
                  </a:cubicBezTo>
                  <a:close/>
                </a:path>
              </a:pathLst>
            </a:custGeom>
            <a:solidFill>
              <a:schemeClr val="accent5"/>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016" tIns="73134" rIns="73134" bIns="73134" numCol="1" spcCol="1270" anchor="ctr" anchorCtr="0">
              <a:noAutofit/>
            </a:bodyPr>
            <a:lstStyle/>
            <a:p>
              <a:pPr marL="171450" lvl="1" indent="-171450" algn="l" defTabSz="800100">
                <a:lnSpc>
                  <a:spcPct val="90000"/>
                </a:lnSpc>
                <a:spcBef>
                  <a:spcPct val="0"/>
                </a:spcBef>
                <a:spcAft>
                  <a:spcPct val="15000"/>
                </a:spcAft>
                <a:buChar char="••"/>
              </a:pPr>
              <a:r>
                <a:rPr lang="en-US" sz="1800" b="1" u="none" kern="1200" dirty="0" smtClean="0"/>
                <a:t>Safety—</a:t>
              </a:r>
              <a:r>
                <a:rPr lang="en-US" sz="1800" u="none" kern="1200" dirty="0" smtClean="0"/>
                <a:t>Can the child remain in the home, with or without a safety plan?</a:t>
              </a:r>
              <a:endParaRPr lang="en-US" sz="1800" u="none" kern="1200" dirty="0"/>
            </a:p>
            <a:p>
              <a:pPr marL="171450" lvl="1" indent="-171450" defTabSz="800100">
                <a:lnSpc>
                  <a:spcPct val="90000"/>
                </a:lnSpc>
                <a:spcAft>
                  <a:spcPct val="15000"/>
                </a:spcAft>
                <a:buChar char="••"/>
              </a:pPr>
              <a:r>
                <a:rPr lang="en-US" sz="1800" b="1" u="none" kern="1200" dirty="0" smtClean="0"/>
                <a:t>Risk—</a:t>
              </a:r>
              <a:r>
                <a:rPr lang="en-US" sz="1800" u="none" kern="1200" dirty="0" smtClean="0"/>
                <a:t>What is the likelihood of future harm to the child? Should the file be opened for </a:t>
              </a:r>
              <a:r>
                <a:rPr lang="en-US" sz="1800" u="none" kern="1200" smtClean="0"/>
                <a:t>continuing services</a:t>
              </a:r>
              <a:r>
                <a:rPr lang="en-US" sz="1800" b="1" smtClean="0"/>
                <a:t>—</a:t>
              </a:r>
              <a:r>
                <a:rPr lang="en-US" sz="1800" u="none" kern="1200" smtClean="0"/>
                <a:t>FM </a:t>
              </a:r>
              <a:r>
                <a:rPr lang="en-US" sz="1800" u="none" kern="1200" dirty="0" smtClean="0"/>
                <a:t>or FR?</a:t>
              </a:r>
              <a:endParaRPr lang="en-US" sz="1800" u="none" kern="1200" dirty="0"/>
            </a:p>
          </p:txBody>
        </p:sp>
        <p:sp>
          <p:nvSpPr>
            <p:cNvPr id="12" name="Freeform 11"/>
            <p:cNvSpPr/>
            <p:nvPr/>
          </p:nvSpPr>
          <p:spPr>
            <a:xfrm>
              <a:off x="48816" y="4724400"/>
              <a:ext cx="1361252" cy="2102625"/>
            </a:xfrm>
            <a:custGeom>
              <a:avLst/>
              <a:gdLst>
                <a:gd name="connsiteX0" fmla="*/ 0 w 1944646"/>
                <a:gd name="connsiteY0" fmla="*/ 0 h 1361252"/>
                <a:gd name="connsiteX1" fmla="*/ 1264020 w 1944646"/>
                <a:gd name="connsiteY1" fmla="*/ 0 h 1361252"/>
                <a:gd name="connsiteX2" fmla="*/ 1944646 w 1944646"/>
                <a:gd name="connsiteY2" fmla="*/ 680626 h 1361252"/>
                <a:gd name="connsiteX3" fmla="*/ 1264020 w 1944646"/>
                <a:gd name="connsiteY3" fmla="*/ 1361252 h 1361252"/>
                <a:gd name="connsiteX4" fmla="*/ 0 w 1944646"/>
                <a:gd name="connsiteY4" fmla="*/ 1361252 h 1361252"/>
                <a:gd name="connsiteX5" fmla="*/ 680626 w 1944646"/>
                <a:gd name="connsiteY5" fmla="*/ 680626 h 1361252"/>
                <a:gd name="connsiteX6" fmla="*/ 0 w 1944646"/>
                <a:gd name="connsiteY6" fmla="*/ 0 h 136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646" h="1361252">
                  <a:moveTo>
                    <a:pt x="1944645" y="0"/>
                  </a:moveTo>
                  <a:lnTo>
                    <a:pt x="1944645" y="884814"/>
                  </a:lnTo>
                  <a:lnTo>
                    <a:pt x="972323" y="1361252"/>
                  </a:lnTo>
                  <a:lnTo>
                    <a:pt x="1" y="884814"/>
                  </a:lnTo>
                  <a:lnTo>
                    <a:pt x="1" y="0"/>
                  </a:lnTo>
                  <a:lnTo>
                    <a:pt x="972323" y="476438"/>
                  </a:lnTo>
                  <a:lnTo>
                    <a:pt x="1944645" y="0"/>
                  </a:lnTo>
                  <a:close/>
                </a:path>
              </a:pathLst>
            </a:custGeom>
            <a:solidFill>
              <a:schemeClr val="accent3"/>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spcFirstLastPara="0" vert="horz" wrap="square" lIns="8890" tIns="689516" rIns="8890" bIns="689516" numCol="1" spcCol="1270" anchor="ctr" anchorCtr="0">
              <a:noAutofit/>
            </a:bodyPr>
            <a:lstStyle/>
            <a:p>
              <a:pPr lvl="0" algn="ctr" defTabSz="622300">
                <a:lnSpc>
                  <a:spcPct val="90000"/>
                </a:lnSpc>
                <a:spcBef>
                  <a:spcPct val="0"/>
                </a:spcBef>
                <a:spcAft>
                  <a:spcPct val="35000"/>
                </a:spcAft>
              </a:pPr>
              <a:r>
                <a:rPr lang="en-US" sz="1400" b="1" kern="1200" dirty="0" smtClean="0"/>
                <a:t>Ongoing</a:t>
              </a:r>
              <a:endParaRPr lang="en-US" sz="1400" b="1" kern="1200" dirty="0"/>
            </a:p>
          </p:txBody>
        </p:sp>
        <p:sp>
          <p:nvSpPr>
            <p:cNvPr id="13" name="Freeform 12"/>
            <p:cNvSpPr/>
            <p:nvPr/>
          </p:nvSpPr>
          <p:spPr>
            <a:xfrm>
              <a:off x="1410068" y="4724401"/>
              <a:ext cx="7657732" cy="1371600"/>
            </a:xfrm>
            <a:custGeom>
              <a:avLst/>
              <a:gdLst>
                <a:gd name="connsiteX0" fmla="*/ 210674 w 1264020"/>
                <a:gd name="connsiteY0" fmla="*/ 0 h 7657732"/>
                <a:gd name="connsiteX1" fmla="*/ 1053346 w 1264020"/>
                <a:gd name="connsiteY1" fmla="*/ 0 h 7657732"/>
                <a:gd name="connsiteX2" fmla="*/ 1264020 w 1264020"/>
                <a:gd name="connsiteY2" fmla="*/ 210674 h 7657732"/>
                <a:gd name="connsiteX3" fmla="*/ 1264020 w 1264020"/>
                <a:gd name="connsiteY3" fmla="*/ 7657732 h 7657732"/>
                <a:gd name="connsiteX4" fmla="*/ 1264020 w 1264020"/>
                <a:gd name="connsiteY4" fmla="*/ 7657732 h 7657732"/>
                <a:gd name="connsiteX5" fmla="*/ 0 w 1264020"/>
                <a:gd name="connsiteY5" fmla="*/ 7657732 h 7657732"/>
                <a:gd name="connsiteX6" fmla="*/ 0 w 1264020"/>
                <a:gd name="connsiteY6" fmla="*/ 7657732 h 7657732"/>
                <a:gd name="connsiteX7" fmla="*/ 0 w 1264020"/>
                <a:gd name="connsiteY7" fmla="*/ 210674 h 7657732"/>
                <a:gd name="connsiteX8" fmla="*/ 210674 w 1264020"/>
                <a:gd name="connsiteY8" fmla="*/ 0 h 7657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4020" h="7657732">
                  <a:moveTo>
                    <a:pt x="1264020" y="1276313"/>
                  </a:moveTo>
                  <a:lnTo>
                    <a:pt x="1264020" y="6381419"/>
                  </a:lnTo>
                  <a:cubicBezTo>
                    <a:pt x="1264020" y="7086307"/>
                    <a:pt x="1248451" y="7657732"/>
                    <a:pt x="1229245" y="7657732"/>
                  </a:cubicBezTo>
                  <a:lnTo>
                    <a:pt x="0" y="7657732"/>
                  </a:lnTo>
                  <a:lnTo>
                    <a:pt x="0" y="7657732"/>
                  </a:lnTo>
                  <a:lnTo>
                    <a:pt x="0" y="0"/>
                  </a:lnTo>
                  <a:lnTo>
                    <a:pt x="0" y="0"/>
                  </a:lnTo>
                  <a:lnTo>
                    <a:pt x="1229245" y="0"/>
                  </a:lnTo>
                  <a:cubicBezTo>
                    <a:pt x="1248451" y="0"/>
                    <a:pt x="1264020" y="571425"/>
                    <a:pt x="1264020" y="1276313"/>
                  </a:cubicBezTo>
                  <a:close/>
                </a:path>
              </a:pathLst>
            </a:custGeom>
            <a:solidFill>
              <a:schemeClr val="accent5"/>
            </a:solidFill>
            <a:ln>
              <a:no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9568" tIns="70594" rIns="70594" bIns="70595" numCol="1" spcCol="1270" anchor="ctr" anchorCtr="0">
              <a:noAutofit/>
            </a:bodyPr>
            <a:lstStyle/>
            <a:p>
              <a:pPr marL="114300" lvl="1" indent="-114300" algn="l" defTabSz="622300">
                <a:lnSpc>
                  <a:spcPct val="100000"/>
                </a:lnSpc>
                <a:spcBef>
                  <a:spcPct val="0"/>
                </a:spcBef>
                <a:spcAft>
                  <a:spcPts val="0"/>
                </a:spcAft>
                <a:buChar char="••"/>
              </a:pPr>
              <a:r>
                <a:rPr lang="en-US" sz="1400" b="1" u="none" kern="1200" dirty="0" smtClean="0"/>
                <a:t>Family strengths and needs assessment—</a:t>
              </a:r>
              <a:r>
                <a:rPr lang="en-US" sz="1400" u="none" kern="1200" dirty="0" smtClean="0"/>
                <a:t>What are the priority needs for the case plan?</a:t>
              </a:r>
              <a:endParaRPr lang="en-US" sz="1400" u="none" kern="1200" dirty="0"/>
            </a:p>
            <a:p>
              <a:pPr marL="114300" lvl="1" indent="-114300" algn="l" defTabSz="622300">
                <a:lnSpc>
                  <a:spcPct val="100000"/>
                </a:lnSpc>
                <a:spcBef>
                  <a:spcPct val="0"/>
                </a:spcBef>
                <a:spcAft>
                  <a:spcPts val="0"/>
                </a:spcAft>
                <a:buChar char="••"/>
              </a:pPr>
              <a:r>
                <a:rPr lang="en-US" sz="1400" b="1" u="none" kern="1200" dirty="0" smtClean="0"/>
                <a:t>Risk reassessment—</a:t>
              </a:r>
              <a:r>
                <a:rPr lang="en-US" sz="1400" u="none" kern="1200" dirty="0" smtClean="0"/>
                <a:t>For in-home files. Has the case plan helped reduce risk of subsequent harm?  Can we close the case?</a:t>
              </a:r>
              <a:endParaRPr lang="en-US" sz="1400" u="none" kern="1200" dirty="0"/>
            </a:p>
            <a:p>
              <a:pPr marL="114300" lvl="1" indent="-114300" algn="l" defTabSz="622300">
                <a:lnSpc>
                  <a:spcPct val="100000"/>
                </a:lnSpc>
                <a:spcBef>
                  <a:spcPct val="0"/>
                </a:spcBef>
                <a:spcAft>
                  <a:spcPts val="0"/>
                </a:spcAft>
                <a:buChar char="••"/>
              </a:pPr>
              <a:r>
                <a:rPr lang="en-US" sz="1400" b="1" u="none" kern="1200" dirty="0" smtClean="0"/>
                <a:t>Reunification assessment—</a:t>
              </a:r>
              <a:r>
                <a:rPr lang="en-US" sz="1400" u="none" kern="1200" dirty="0" smtClean="0"/>
                <a:t>For out-of-home files. Can the child safely return to parental care?</a:t>
              </a:r>
              <a:endParaRPr lang="en-US" sz="1400" u="none" kern="1200" dirty="0"/>
            </a:p>
          </p:txBody>
        </p:sp>
      </p:grpSp>
    </p:spTree>
    <p:extLst>
      <p:ext uri="{BB962C8B-B14F-4D97-AF65-F5344CB8AC3E}">
        <p14:creationId xmlns:p14="http://schemas.microsoft.com/office/powerpoint/2010/main" val="3906661454"/>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0150"/>
            <a:ext cx="9144000" cy="6090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4488" y="238125"/>
            <a:ext cx="8323262" cy="758825"/>
          </a:xfrm>
          <a:prstGeom prst="rect">
            <a:avLst/>
          </a:prstGeom>
        </p:spPr>
        <p:txBody>
          <a:bodyPr anchor="ctr">
            <a:normAutofit/>
          </a:bodyPr>
          <a:lstStyle/>
          <a:p>
            <a:pPr eaLnBrk="1" fontAlgn="auto" hangingPunct="1">
              <a:spcAft>
                <a:spcPts val="0"/>
              </a:spcAft>
              <a:defRPr/>
            </a:pPr>
            <a:endParaRPr lang="en-US" sz="2800" dirty="0">
              <a:solidFill>
                <a:srgbClr val="FFFFFF"/>
              </a:solidFill>
              <a:latin typeface="Verdana"/>
              <a:ea typeface="+mj-ea"/>
              <a:cs typeface="Verdana"/>
            </a:endParaRPr>
          </a:p>
        </p:txBody>
      </p:sp>
      <p:sp>
        <p:nvSpPr>
          <p:cNvPr id="10" name="Title 1"/>
          <p:cNvSpPr>
            <a:spLocks noGrp="1"/>
          </p:cNvSpPr>
          <p:nvPr>
            <p:ph type="title"/>
          </p:nvPr>
        </p:nvSpPr>
        <p:spPr>
          <a:xfrm>
            <a:off x="457200" y="0"/>
            <a:ext cx="9372600" cy="962025"/>
          </a:xfrm>
        </p:spPr>
        <p:txBody>
          <a:bodyPr/>
          <a:lstStyle/>
          <a:p>
            <a:r>
              <a:rPr lang="en-US" sz="2400" dirty="0" smtClean="0">
                <a:solidFill>
                  <a:schemeClr val="tx1"/>
                </a:solidFill>
                <a:latin typeface="Verdana" pitchFamily="34" charset="0"/>
                <a:cs typeface="Verdana" pitchFamily="34" charset="0"/>
              </a:rPr>
              <a:t>Structured </a:t>
            </a:r>
            <a:r>
              <a:rPr lang="en-US" sz="2400" dirty="0">
                <a:solidFill>
                  <a:schemeClr val="tx1"/>
                </a:solidFill>
                <a:latin typeface="Verdana" pitchFamily="34" charset="0"/>
                <a:cs typeface="Verdana" pitchFamily="34" charset="0"/>
              </a:rPr>
              <a:t>D</a:t>
            </a:r>
            <a:r>
              <a:rPr lang="en-US" sz="2400" dirty="0" smtClean="0">
                <a:solidFill>
                  <a:schemeClr val="tx1"/>
                </a:solidFill>
                <a:latin typeface="Verdana" pitchFamily="34" charset="0"/>
                <a:cs typeface="Verdana" pitchFamily="34" charset="0"/>
              </a:rPr>
              <a:t>ecisions Increase Consistency</a:t>
            </a:r>
            <a:endParaRPr lang="en-US" sz="2400" dirty="0">
              <a:solidFill>
                <a:schemeClr val="tx1"/>
              </a:solidFill>
              <a:latin typeface="Verdana" pitchFamily="34" charset="0"/>
              <a:cs typeface="Verdana" pitchFamily="34" charset="0"/>
            </a:endParaRPr>
          </a:p>
        </p:txBody>
      </p:sp>
    </p:spTree>
    <p:extLst>
      <p:ext uri="{BB962C8B-B14F-4D97-AF65-F5344CB8AC3E}">
        <p14:creationId xmlns:p14="http://schemas.microsoft.com/office/powerpoint/2010/main" val="2473674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ChangeArrowheads="1"/>
          </p:cNvSpPr>
          <p:nvPr/>
        </p:nvSpPr>
        <p:spPr bwMode="auto">
          <a:xfrm>
            <a:off x="0" y="6096001"/>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altLang="en-US" sz="1400" dirty="0">
                <a:solidFill>
                  <a:schemeClr val="tx1"/>
                </a:solidFill>
                <a:latin typeface="+mj-lt"/>
                <a:ea typeface="Lucida Sans Unicode" panose="020B0602030504020204" pitchFamily="34" charset="0"/>
                <a:cs typeface="Times New Roman" panose="02020603050405020304" pitchFamily="18" charset="0"/>
              </a:rPr>
              <a:t>NCCD Children’s Research Center. (1997). </a:t>
            </a:r>
            <a:r>
              <a:rPr lang="en-US" altLang="en-US" sz="1400" i="1" dirty="0">
                <a:solidFill>
                  <a:schemeClr val="tx1"/>
                </a:solidFill>
                <a:latin typeface="+mj-lt"/>
                <a:ea typeface="Lucida Sans Unicode" panose="020B0602030504020204" pitchFamily="34" charset="0"/>
                <a:cs typeface="Times New Roman" panose="02020603050405020304" pitchFamily="18" charset="0"/>
              </a:rPr>
              <a:t>Child abuse and neglect: Improving consistency in decision </a:t>
            </a:r>
            <a:r>
              <a:rPr lang="en-US" altLang="en-US" sz="1400" i="1" dirty="0" smtClean="0">
                <a:solidFill>
                  <a:schemeClr val="tx1"/>
                </a:solidFill>
                <a:latin typeface="+mj-lt"/>
                <a:ea typeface="Lucida Sans Unicode" panose="020B0602030504020204" pitchFamily="34" charset="0"/>
                <a:cs typeface="Times New Roman" panose="02020603050405020304" pitchFamily="18" charset="0"/>
              </a:rPr>
              <a:t>making</a:t>
            </a:r>
            <a:r>
              <a:rPr lang="en-US" altLang="en-US" sz="1400" dirty="0" smtClean="0">
                <a:solidFill>
                  <a:schemeClr val="tx1"/>
                </a:solidFill>
                <a:latin typeface="+mj-lt"/>
                <a:ea typeface="Lucida Sans Unicode" panose="020B0602030504020204" pitchFamily="34" charset="0"/>
                <a:cs typeface="Times New Roman" panose="02020603050405020304" pitchFamily="18" charset="0"/>
              </a:rPr>
              <a:t>. </a:t>
            </a:r>
            <a:r>
              <a:rPr lang="en-US" altLang="en-US" sz="1400" dirty="0">
                <a:solidFill>
                  <a:schemeClr val="tx1"/>
                </a:solidFill>
                <a:latin typeface="+mj-lt"/>
                <a:ea typeface="Lucida Sans Unicode" panose="020B0602030504020204" pitchFamily="34" charset="0"/>
                <a:cs typeface="Times New Roman" panose="02020603050405020304" pitchFamily="18" charset="0"/>
              </a:rPr>
              <a:t>Retrieved from </a:t>
            </a:r>
            <a:r>
              <a:rPr lang="en-US" altLang="en-US" sz="1400" dirty="0">
                <a:solidFill>
                  <a:schemeClr val="tx2"/>
                </a:solidFill>
                <a:latin typeface="+mj-lt"/>
                <a:ea typeface="Lucida Sans Unicode" panose="020B0602030504020204" pitchFamily="34" charset="0"/>
              </a:rPr>
              <a:t>http://</a:t>
            </a:r>
            <a:r>
              <a:rPr lang="en-US" altLang="en-US" sz="1400" dirty="0" smtClean="0">
                <a:solidFill>
                  <a:schemeClr val="tx2"/>
                </a:solidFill>
                <a:latin typeface="+mj-lt"/>
                <a:ea typeface="Lucida Sans Unicode" panose="020B0602030504020204" pitchFamily="34" charset="0"/>
              </a:rPr>
              <a:t>nccdglobal.org/sites/default/files/publication_pdf/ocan_1997_reliability.pdf </a:t>
            </a:r>
            <a:endParaRPr lang="en-US" altLang="en-US" sz="1400" dirty="0">
              <a:solidFill>
                <a:schemeClr val="tx2"/>
              </a:solidFill>
              <a:latin typeface="+mj-lt"/>
              <a:ea typeface="Lucida Sans Unicode" panose="020B0602030504020204" pitchFamily="34" charset="0"/>
              <a:cs typeface="Times New Roman" panose="02020603050405020304" pitchFamily="18" charset="0"/>
            </a:endParaRPr>
          </a:p>
        </p:txBody>
      </p:sp>
      <p:sp>
        <p:nvSpPr>
          <p:cNvPr id="2" name="TextBox 1"/>
          <p:cNvSpPr txBox="1"/>
          <p:nvPr/>
        </p:nvSpPr>
        <p:spPr>
          <a:xfrm>
            <a:off x="1854200" y="5448300"/>
            <a:ext cx="6235700" cy="228600"/>
          </a:xfrm>
          <a:prstGeom prst="rect">
            <a:avLst/>
          </a:prstGeom>
        </p:spPr>
        <p:txBody>
          <a:bodyPr vert="horz" wrap="square" lIns="91440" tIns="45720" rIns="91440" bIns="45720" rtlCol="0" anchor="ctr">
            <a:normAutofit fontScale="40000" lnSpcReduction="20000"/>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
        <p:nvSpPr>
          <p:cNvPr id="9" name="Title 1"/>
          <p:cNvSpPr>
            <a:spLocks noGrp="1"/>
          </p:cNvSpPr>
          <p:nvPr>
            <p:ph type="title"/>
          </p:nvPr>
        </p:nvSpPr>
        <p:spPr>
          <a:xfrm>
            <a:off x="457200" y="0"/>
            <a:ext cx="9372600" cy="962025"/>
          </a:xfrm>
        </p:spPr>
        <p:txBody>
          <a:bodyPr/>
          <a:lstStyle/>
          <a:p>
            <a:r>
              <a:rPr lang="en-US" sz="2400" dirty="0" smtClean="0">
                <a:solidFill>
                  <a:schemeClr val="tx1"/>
                </a:solidFill>
                <a:latin typeface="Verdana" pitchFamily="34" charset="0"/>
                <a:cs typeface="Verdana" pitchFamily="34" charset="0"/>
              </a:rPr>
              <a:t>The SDM</a:t>
            </a:r>
            <a:r>
              <a:rPr lang="en-US" sz="2400" baseline="30000" dirty="0" smtClean="0">
                <a:solidFill>
                  <a:schemeClr val="tx1"/>
                </a:solidFill>
                <a:latin typeface="Verdana" pitchFamily="34" charset="0"/>
                <a:cs typeface="Verdana" pitchFamily="34" charset="0"/>
              </a:rPr>
              <a:t>® </a:t>
            </a:r>
            <a:r>
              <a:rPr lang="en-US" sz="2400" dirty="0" smtClean="0">
                <a:solidFill>
                  <a:schemeClr val="tx1"/>
                </a:solidFill>
                <a:latin typeface="Verdana" pitchFamily="34" charset="0"/>
                <a:cs typeface="Verdana" pitchFamily="34" charset="0"/>
              </a:rPr>
              <a:t>System Provides Consistency</a:t>
            </a:r>
            <a:endParaRPr lang="en-US" sz="2400" dirty="0">
              <a:solidFill>
                <a:schemeClr val="tx1"/>
              </a:solidFill>
              <a:latin typeface="Verdana" pitchFamily="34" charset="0"/>
              <a:cs typeface="Verdana" pitchFamily="34" charset="0"/>
            </a:endParaRPr>
          </a:p>
        </p:txBody>
      </p:sp>
      <p:graphicFrame>
        <p:nvGraphicFramePr>
          <p:cNvPr id="8" name="Chart 7"/>
          <p:cNvGraphicFramePr/>
          <p:nvPr>
            <p:extLst/>
          </p:nvPr>
        </p:nvGraphicFramePr>
        <p:xfrm>
          <a:off x="123987" y="1396999"/>
          <a:ext cx="8679050" cy="47228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460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3"/>
          <p:cNvSpPr>
            <a:spLocks noGrp="1"/>
          </p:cNvSpPr>
          <p:nvPr>
            <p:ph sz="quarter" idx="4"/>
          </p:nvPr>
        </p:nvSpPr>
        <p:spPr>
          <a:xfrm>
            <a:off x="4724400" y="1371601"/>
            <a:ext cx="4117975" cy="4612742"/>
          </a:xfrm>
        </p:spPr>
        <p:txBody>
          <a:bodyPr/>
          <a:lstStyle/>
          <a:p>
            <a:pPr>
              <a:spcBef>
                <a:spcPct val="0"/>
              </a:spcBef>
              <a:spcAft>
                <a:spcPct val="0"/>
              </a:spcAft>
            </a:pPr>
            <a:r>
              <a:rPr lang="en-US" altLang="en-US" sz="2400" dirty="0" smtClean="0">
                <a:latin typeface="Verdana" panose="020B0604030504040204" pitchFamily="34" charset="0"/>
                <a:cs typeface="Verdana" panose="020B0604030504040204" pitchFamily="34" charset="0"/>
              </a:rPr>
              <a:t>SDM assessments undergo extensive testing to make sure that the assessments lead to at least 75% consistency in decisions between social workers.</a:t>
            </a:r>
          </a:p>
        </p:txBody>
      </p:sp>
      <p:sp>
        <p:nvSpPr>
          <p:cNvPr id="6" name="Title 1"/>
          <p:cNvSpPr>
            <a:spLocks noGrp="1"/>
          </p:cNvSpPr>
          <p:nvPr>
            <p:ph type="title"/>
          </p:nvPr>
        </p:nvSpPr>
        <p:spPr>
          <a:xfrm>
            <a:off x="457200" y="0"/>
            <a:ext cx="8686800" cy="962025"/>
          </a:xfrm>
        </p:spPr>
        <p:txBody>
          <a:bodyPr/>
          <a:lstStyle/>
          <a:p>
            <a:r>
              <a:rPr lang="en-US" sz="2400" b="0" dirty="0" smtClean="0">
                <a:solidFill>
                  <a:schemeClr val="tx1"/>
                </a:solidFill>
                <a:latin typeface="Verdana" pitchFamily="34" charset="0"/>
                <a:cs typeface="Verdana" pitchFamily="34" charset="0"/>
              </a:rPr>
              <a:t>CRC Rigorously Tests the SDM</a:t>
            </a:r>
            <a:r>
              <a:rPr lang="en-US" sz="2400" b="0" baseline="30000" dirty="0" smtClean="0">
                <a:solidFill>
                  <a:schemeClr val="tx1"/>
                </a:solidFill>
                <a:latin typeface="Verdana" pitchFamily="34" charset="0"/>
                <a:cs typeface="Verdana" pitchFamily="34" charset="0"/>
              </a:rPr>
              <a:t>® </a:t>
            </a:r>
            <a:r>
              <a:rPr lang="en-US" sz="2400" b="0" dirty="0" smtClean="0">
                <a:solidFill>
                  <a:schemeClr val="tx1"/>
                </a:solidFill>
                <a:latin typeface="Verdana" pitchFamily="34" charset="0"/>
                <a:cs typeface="Verdana" pitchFamily="34" charset="0"/>
              </a:rPr>
              <a:t>Assessments</a:t>
            </a:r>
            <a:endParaRPr lang="en-US" sz="2400" b="0" dirty="0">
              <a:solidFill>
                <a:schemeClr val="tx1"/>
              </a:solidFill>
              <a:latin typeface="Verdana" pitchFamily="34" charset="0"/>
              <a:cs typeface="Verdana"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9814" b="5000"/>
          <a:stretch/>
        </p:blipFill>
        <p:spPr>
          <a:xfrm>
            <a:off x="0" y="1206500"/>
            <a:ext cx="4428129" cy="5651500"/>
          </a:xfrm>
          <a:prstGeom prst="rect">
            <a:avLst/>
          </a:prstGeom>
        </p:spPr>
      </p:pic>
    </p:spTree>
    <p:extLst>
      <p:ext uri="{BB962C8B-B14F-4D97-AF65-F5344CB8AC3E}">
        <p14:creationId xmlns:p14="http://schemas.microsoft.com/office/powerpoint/2010/main" val="1634794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176201" y="3042664"/>
            <a:ext cx="3809033" cy="2535388"/>
          </a:xfrm>
        </p:spPr>
      </p:pic>
      <p:sp>
        <p:nvSpPr>
          <p:cNvPr id="4" name="Content Placeholder 3"/>
          <p:cNvSpPr>
            <a:spLocks noGrp="1"/>
          </p:cNvSpPr>
          <p:nvPr>
            <p:ph sz="quarter" idx="12"/>
          </p:nvPr>
        </p:nvSpPr>
        <p:spPr>
          <a:xfrm>
            <a:off x="457200" y="1442464"/>
            <a:ext cx="4343400" cy="4396309"/>
          </a:xfrm>
        </p:spPr>
        <p:txBody>
          <a:bodyPr>
            <a:noAutofit/>
          </a:bodyPr>
          <a:lstStyle/>
          <a:p>
            <a:pPr>
              <a:spcAft>
                <a:spcPts val="0"/>
              </a:spcAft>
            </a:pPr>
            <a:r>
              <a:rPr lang="en-US" sz="2000" dirty="0" smtClean="0"/>
              <a:t>At your tables:</a:t>
            </a:r>
          </a:p>
          <a:p>
            <a:pPr>
              <a:spcAft>
                <a:spcPts val="0"/>
              </a:spcAft>
            </a:pPr>
            <a:endParaRPr lang="en-US" sz="2000" dirty="0"/>
          </a:p>
          <a:p>
            <a:pPr>
              <a:spcAft>
                <a:spcPts val="0"/>
              </a:spcAft>
            </a:pPr>
            <a:r>
              <a:rPr lang="en-US" sz="2000" dirty="0" smtClean="0"/>
              <a:t>Introduce yourself and identify your program assignment.</a:t>
            </a:r>
          </a:p>
          <a:p>
            <a:pPr>
              <a:spcAft>
                <a:spcPts val="0"/>
              </a:spcAft>
            </a:pPr>
            <a:endParaRPr lang="en-US" sz="2000" dirty="0"/>
          </a:p>
          <a:p>
            <a:pPr>
              <a:spcAft>
                <a:spcPts val="0"/>
              </a:spcAft>
            </a:pPr>
            <a:r>
              <a:rPr lang="en-US" sz="2000" dirty="0" smtClean="0"/>
              <a:t>Scale your knowledge of the Structured Decision Making</a:t>
            </a:r>
            <a:r>
              <a:rPr lang="en-US" sz="2000" baseline="30000" dirty="0" smtClean="0"/>
              <a:t>®</a:t>
            </a:r>
            <a:r>
              <a:rPr lang="en-US" sz="2000" dirty="0" smtClean="0"/>
              <a:t> (SDM) system from 0 (new to the SDM</a:t>
            </a:r>
            <a:r>
              <a:rPr lang="en-US" sz="2000" baseline="30000" dirty="0" smtClean="0"/>
              <a:t>®</a:t>
            </a:r>
            <a:r>
              <a:rPr lang="en-US" sz="2000" dirty="0" smtClean="0"/>
              <a:t> system, no knowledge) to 10 (extensive experience with using the SDM system).</a:t>
            </a:r>
          </a:p>
          <a:p>
            <a:pPr>
              <a:spcAft>
                <a:spcPts val="0"/>
              </a:spcAft>
            </a:pPr>
            <a:endParaRPr lang="en-US" sz="2000" dirty="0"/>
          </a:p>
          <a:p>
            <a:pPr>
              <a:spcAft>
                <a:spcPts val="0"/>
              </a:spcAft>
            </a:pPr>
            <a:r>
              <a:rPr lang="en-US" sz="2000" dirty="0" smtClean="0"/>
              <a:t>Share a word or phrase that describes what you have heard or think about the SDM system.</a:t>
            </a:r>
          </a:p>
        </p:txBody>
      </p:sp>
      <p:sp>
        <p:nvSpPr>
          <p:cNvPr id="5" name="Title 4"/>
          <p:cNvSpPr>
            <a:spLocks noGrp="1"/>
          </p:cNvSpPr>
          <p:nvPr>
            <p:ph type="title"/>
          </p:nvPr>
        </p:nvSpPr>
        <p:spPr/>
        <p:txBody>
          <a:bodyPr/>
          <a:lstStyle/>
          <a:p>
            <a:r>
              <a:rPr lang="en-US" sz="2400" b="0" dirty="0" smtClean="0">
                <a:solidFill>
                  <a:schemeClr val="tx1"/>
                </a:solidFill>
              </a:rPr>
              <a:t>Introductions and Warm-Up</a:t>
            </a:r>
            <a:endParaRPr lang="en-US" sz="2400" b="0" dirty="0">
              <a:solidFill>
                <a:schemeClr val="tx1"/>
              </a:solidFill>
            </a:endParaRPr>
          </a:p>
        </p:txBody>
      </p:sp>
      <p:sp>
        <p:nvSpPr>
          <p:cNvPr id="7" name="TextBox 6"/>
          <p:cNvSpPr txBox="1"/>
          <p:nvPr/>
        </p:nvSpPr>
        <p:spPr>
          <a:xfrm>
            <a:off x="5149307" y="1442464"/>
            <a:ext cx="3733800" cy="16002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r>
              <a:rPr kumimoji="0" lang="en-US" sz="2800" b="1" i="1" u="none" strike="noStrike" kern="1200" cap="none" spc="0" normalizeH="0" baseline="0" noProof="0" dirty="0" smtClean="0">
                <a:ln>
                  <a:noFill/>
                </a:ln>
                <a:effectLst/>
                <a:uLnTx/>
                <a:uFillTx/>
                <a:latin typeface="Verdana"/>
                <a:ea typeface="+mj-ea"/>
                <a:cs typeface="Verdana"/>
              </a:rPr>
              <a:t>Be ready to share</a:t>
            </a:r>
          </a:p>
          <a:p>
            <a:pPr marL="0" marR="0" indent="0" algn="l" defTabSz="457200" rtl="0" eaLnBrk="1" fontAlgn="auto" latinLnBrk="0" hangingPunct="1">
              <a:lnSpc>
                <a:spcPct val="100000"/>
              </a:lnSpc>
              <a:spcBef>
                <a:spcPct val="0"/>
              </a:spcBef>
              <a:spcAft>
                <a:spcPts val="0"/>
              </a:spcAft>
              <a:buClrTx/>
              <a:buSzTx/>
              <a:buFontTx/>
              <a:buNone/>
              <a:tabLst/>
            </a:pPr>
            <a:r>
              <a:rPr kumimoji="0" lang="en-US" sz="2800" b="1" i="1" u="none" strike="noStrike" kern="1200" cap="none" spc="0" normalizeH="0" baseline="0" noProof="0" dirty="0" smtClean="0">
                <a:ln>
                  <a:noFill/>
                </a:ln>
                <a:effectLst/>
                <a:uLnTx/>
                <a:uFillTx/>
                <a:latin typeface="Verdana"/>
                <a:ea typeface="+mj-ea"/>
                <a:cs typeface="Verdana"/>
              </a:rPr>
              <a:t> group highlights!</a:t>
            </a:r>
          </a:p>
        </p:txBody>
      </p:sp>
    </p:spTree>
    <p:extLst>
      <p:ext uri="{BB962C8B-B14F-4D97-AF65-F5344CB8AC3E}">
        <p14:creationId xmlns:p14="http://schemas.microsoft.com/office/powerpoint/2010/main" val="1725292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9372600" cy="962025"/>
          </a:xfrm>
        </p:spPr>
        <p:txBody>
          <a:bodyPr/>
          <a:lstStyle/>
          <a:p>
            <a:r>
              <a:rPr lang="en-US" sz="2400" b="0" dirty="0" smtClean="0">
                <a:solidFill>
                  <a:schemeClr val="tx1"/>
                </a:solidFill>
                <a:latin typeface="Verdana" pitchFamily="34" charset="0"/>
                <a:cs typeface="Verdana" pitchFamily="34" charset="0"/>
              </a:rPr>
              <a:t>The SDM</a:t>
            </a:r>
            <a:r>
              <a:rPr lang="en-US" sz="2400" b="0" baseline="30000" dirty="0">
                <a:solidFill>
                  <a:schemeClr val="tx1"/>
                </a:solidFill>
                <a:latin typeface="Verdana" pitchFamily="34" charset="0"/>
                <a:cs typeface="Verdana" pitchFamily="34" charset="0"/>
              </a:rPr>
              <a:t>® </a:t>
            </a:r>
            <a:r>
              <a:rPr lang="en-US" sz="2400" b="0" dirty="0" smtClean="0">
                <a:solidFill>
                  <a:schemeClr val="tx1"/>
                </a:solidFill>
                <a:latin typeface="Verdana" pitchFamily="34" charset="0"/>
                <a:cs typeface="Verdana" pitchFamily="34" charset="0"/>
              </a:rPr>
              <a:t>System Increases Accuracy</a:t>
            </a:r>
            <a:endParaRPr lang="en-US" sz="2400" b="0" dirty="0">
              <a:solidFill>
                <a:schemeClr val="tx1"/>
              </a:solidFill>
              <a:latin typeface="Verdana" pitchFamily="34" charset="0"/>
              <a:cs typeface="Verdana"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00150"/>
            <a:ext cx="9144000" cy="617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3317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defTabSz="912813" eaLnBrk="1" hangingPunct="1"/>
            <a:r>
              <a:rPr lang="en-US" altLang="en-US" sz="2400" dirty="0" smtClean="0">
                <a:solidFill>
                  <a:schemeClr val="tx1"/>
                </a:solidFill>
              </a:rPr>
              <a:t>Accuracy</a:t>
            </a:r>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2211805545"/>
              </p:ext>
            </p:extLst>
          </p:nvPr>
        </p:nvGraphicFramePr>
        <p:xfrm>
          <a:off x="14514" y="1142329"/>
          <a:ext cx="9129486" cy="5430261"/>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p:cNvGrpSpPr/>
          <p:nvPr/>
        </p:nvGrpSpPr>
        <p:grpSpPr>
          <a:xfrm>
            <a:off x="1295400" y="5638800"/>
            <a:ext cx="6934200" cy="1083809"/>
            <a:chOff x="990600" y="5362575"/>
            <a:chExt cx="6858000" cy="1160009"/>
          </a:xfrm>
        </p:grpSpPr>
        <p:grpSp>
          <p:nvGrpSpPr>
            <p:cNvPr id="3" name="Group 2"/>
            <p:cNvGrpSpPr/>
            <p:nvPr/>
          </p:nvGrpSpPr>
          <p:grpSpPr>
            <a:xfrm>
              <a:off x="1905000" y="5362575"/>
              <a:ext cx="5408613" cy="1072762"/>
              <a:chOff x="1905000" y="5362575"/>
              <a:chExt cx="5408613" cy="1072762"/>
            </a:xfrm>
          </p:grpSpPr>
          <p:sp>
            <p:nvSpPr>
              <p:cNvPr id="22532" name="Text Box 4"/>
              <p:cNvSpPr txBox="1">
                <a:spLocks noChangeArrowheads="1"/>
              </p:cNvSpPr>
              <p:nvPr/>
            </p:nvSpPr>
            <p:spPr bwMode="auto">
              <a:xfrm>
                <a:off x="1927225" y="5362575"/>
                <a:ext cx="968375" cy="29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400">
                    <a:solidFill>
                      <a:schemeClr val="tx1"/>
                    </a:solidFill>
                    <a:latin typeface="Times New Roman" panose="02020603050405020304" pitchFamily="18" charset="0"/>
                  </a:defRPr>
                </a:lvl1pPr>
                <a:lvl2pPr marL="742950" indent="-285750" defTabSz="912813">
                  <a:defRPr sz="2400">
                    <a:solidFill>
                      <a:schemeClr val="tx1"/>
                    </a:solidFill>
                    <a:latin typeface="Times New Roman" panose="02020603050405020304" pitchFamily="18" charset="0"/>
                  </a:defRPr>
                </a:lvl2pPr>
                <a:lvl3pPr marL="1143000" indent="-228600" defTabSz="912813">
                  <a:defRPr sz="2400">
                    <a:solidFill>
                      <a:schemeClr val="tx1"/>
                    </a:solidFill>
                    <a:latin typeface="Times New Roman" panose="02020603050405020304" pitchFamily="18" charset="0"/>
                  </a:defRPr>
                </a:lvl3pPr>
                <a:lvl4pPr marL="1600200" indent="-228600" defTabSz="912813">
                  <a:defRPr sz="2400">
                    <a:solidFill>
                      <a:schemeClr val="tx1"/>
                    </a:solidFill>
                    <a:latin typeface="Times New Roman" panose="02020603050405020304" pitchFamily="18" charset="0"/>
                  </a:defRPr>
                </a:lvl4pPr>
                <a:lvl5pPr marL="2057400" indent="-228600" defTabSz="912813">
                  <a:defRPr sz="24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AU" altLang="en-US" sz="1200" dirty="0">
                    <a:latin typeface="+mj-lt"/>
                  </a:rPr>
                  <a:t>(</a:t>
                </a:r>
                <a:r>
                  <a:rPr lang="en-AU" altLang="en-US" sz="1200" dirty="0" smtClean="0">
                    <a:latin typeface="+mj-lt"/>
                  </a:rPr>
                  <a:t>n=138</a:t>
                </a:r>
                <a:r>
                  <a:rPr lang="en-AU" altLang="en-US" sz="1200" dirty="0">
                    <a:latin typeface="+mj-lt"/>
                  </a:rPr>
                  <a:t>)</a:t>
                </a:r>
              </a:p>
            </p:txBody>
          </p:sp>
          <p:sp>
            <p:nvSpPr>
              <p:cNvPr id="22533" name="Text Box 5"/>
              <p:cNvSpPr txBox="1">
                <a:spLocks noChangeArrowheads="1"/>
              </p:cNvSpPr>
              <p:nvPr/>
            </p:nvSpPr>
            <p:spPr bwMode="auto">
              <a:xfrm>
                <a:off x="1905000" y="5767388"/>
                <a:ext cx="968375" cy="29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400">
                    <a:solidFill>
                      <a:schemeClr val="tx1"/>
                    </a:solidFill>
                    <a:latin typeface="Times New Roman" panose="02020603050405020304" pitchFamily="18" charset="0"/>
                  </a:defRPr>
                </a:lvl1pPr>
                <a:lvl2pPr marL="742950" indent="-285750" defTabSz="912813">
                  <a:defRPr sz="2400">
                    <a:solidFill>
                      <a:schemeClr val="tx1"/>
                    </a:solidFill>
                    <a:latin typeface="Times New Roman" panose="02020603050405020304" pitchFamily="18" charset="0"/>
                  </a:defRPr>
                </a:lvl2pPr>
                <a:lvl3pPr marL="1143000" indent="-228600" defTabSz="912813">
                  <a:defRPr sz="2400">
                    <a:solidFill>
                      <a:schemeClr val="tx1"/>
                    </a:solidFill>
                    <a:latin typeface="Times New Roman" panose="02020603050405020304" pitchFamily="18" charset="0"/>
                  </a:defRPr>
                </a:lvl3pPr>
                <a:lvl4pPr marL="1600200" indent="-228600" defTabSz="912813">
                  <a:defRPr sz="2400">
                    <a:solidFill>
                      <a:schemeClr val="tx1"/>
                    </a:solidFill>
                    <a:latin typeface="Times New Roman" panose="02020603050405020304" pitchFamily="18" charset="0"/>
                  </a:defRPr>
                </a:lvl4pPr>
                <a:lvl5pPr marL="2057400" indent="-228600" defTabSz="912813">
                  <a:defRPr sz="24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AU" altLang="en-US" sz="1200" dirty="0">
                    <a:latin typeface="+mj-lt"/>
                  </a:rPr>
                  <a:t>(</a:t>
                </a:r>
                <a:r>
                  <a:rPr lang="en-AU" altLang="en-US" sz="1200" dirty="0" smtClean="0">
                    <a:latin typeface="+mj-lt"/>
                  </a:rPr>
                  <a:t>n=541</a:t>
                </a:r>
                <a:r>
                  <a:rPr lang="en-AU" altLang="en-US" sz="1200" dirty="0">
                    <a:latin typeface="+mj-lt"/>
                  </a:rPr>
                  <a:t>)</a:t>
                </a:r>
              </a:p>
            </p:txBody>
          </p:sp>
          <p:sp>
            <p:nvSpPr>
              <p:cNvPr id="22534" name="Text Box 6"/>
              <p:cNvSpPr txBox="1">
                <a:spLocks noChangeArrowheads="1"/>
              </p:cNvSpPr>
              <p:nvPr/>
            </p:nvSpPr>
            <p:spPr bwMode="auto">
              <a:xfrm>
                <a:off x="1914525" y="6138863"/>
                <a:ext cx="968375" cy="29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400">
                    <a:solidFill>
                      <a:schemeClr val="tx1"/>
                    </a:solidFill>
                    <a:latin typeface="Times New Roman" panose="02020603050405020304" pitchFamily="18" charset="0"/>
                  </a:defRPr>
                </a:lvl1pPr>
                <a:lvl2pPr marL="742950" indent="-285750" defTabSz="912813">
                  <a:defRPr sz="2400">
                    <a:solidFill>
                      <a:schemeClr val="tx1"/>
                    </a:solidFill>
                    <a:latin typeface="Times New Roman" panose="02020603050405020304" pitchFamily="18" charset="0"/>
                  </a:defRPr>
                </a:lvl2pPr>
                <a:lvl3pPr marL="1143000" indent="-228600" defTabSz="912813">
                  <a:defRPr sz="2400">
                    <a:solidFill>
                      <a:schemeClr val="tx1"/>
                    </a:solidFill>
                    <a:latin typeface="Times New Roman" panose="02020603050405020304" pitchFamily="18" charset="0"/>
                  </a:defRPr>
                </a:lvl3pPr>
                <a:lvl4pPr marL="1600200" indent="-228600" defTabSz="912813">
                  <a:defRPr sz="2400">
                    <a:solidFill>
                      <a:schemeClr val="tx1"/>
                    </a:solidFill>
                    <a:latin typeface="Times New Roman" panose="02020603050405020304" pitchFamily="18" charset="0"/>
                  </a:defRPr>
                </a:lvl4pPr>
                <a:lvl5pPr marL="2057400" indent="-228600" defTabSz="912813">
                  <a:defRPr sz="24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AU" altLang="en-US" sz="1200" dirty="0">
                    <a:latin typeface="+mj-lt"/>
                  </a:rPr>
                  <a:t>(</a:t>
                </a:r>
                <a:r>
                  <a:rPr lang="en-AU" altLang="en-US" sz="1200" dirty="0" smtClean="0">
                    <a:latin typeface="+mj-lt"/>
                  </a:rPr>
                  <a:t>n=250</a:t>
                </a:r>
                <a:r>
                  <a:rPr lang="en-AU" altLang="en-US" sz="1200" dirty="0">
                    <a:latin typeface="+mj-lt"/>
                  </a:rPr>
                  <a:t>)</a:t>
                </a:r>
              </a:p>
            </p:txBody>
          </p:sp>
          <p:sp>
            <p:nvSpPr>
              <p:cNvPr id="22535" name="Text Box 7"/>
              <p:cNvSpPr txBox="1">
                <a:spLocks noChangeArrowheads="1"/>
              </p:cNvSpPr>
              <p:nvPr/>
            </p:nvSpPr>
            <p:spPr bwMode="auto">
              <a:xfrm>
                <a:off x="4116388" y="5387974"/>
                <a:ext cx="968375" cy="29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400">
                    <a:solidFill>
                      <a:schemeClr val="tx1"/>
                    </a:solidFill>
                    <a:latin typeface="Times New Roman" panose="02020603050405020304" pitchFamily="18" charset="0"/>
                  </a:defRPr>
                </a:lvl1pPr>
                <a:lvl2pPr marL="742950" indent="-285750" defTabSz="912813">
                  <a:defRPr sz="2400">
                    <a:solidFill>
                      <a:schemeClr val="tx1"/>
                    </a:solidFill>
                    <a:latin typeface="Times New Roman" panose="02020603050405020304" pitchFamily="18" charset="0"/>
                  </a:defRPr>
                </a:lvl2pPr>
                <a:lvl3pPr marL="1143000" indent="-228600" defTabSz="912813">
                  <a:defRPr sz="2400">
                    <a:solidFill>
                      <a:schemeClr val="tx1"/>
                    </a:solidFill>
                    <a:latin typeface="Times New Roman" panose="02020603050405020304" pitchFamily="18" charset="0"/>
                  </a:defRPr>
                </a:lvl3pPr>
                <a:lvl4pPr marL="1600200" indent="-228600" defTabSz="912813">
                  <a:defRPr sz="2400">
                    <a:solidFill>
                      <a:schemeClr val="tx1"/>
                    </a:solidFill>
                    <a:latin typeface="Times New Roman" panose="02020603050405020304" pitchFamily="18" charset="0"/>
                  </a:defRPr>
                </a:lvl4pPr>
                <a:lvl5pPr marL="2057400" indent="-228600" defTabSz="912813">
                  <a:defRPr sz="24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AU" altLang="en-US" sz="1200" dirty="0">
                    <a:latin typeface="+mj-lt"/>
                  </a:rPr>
                  <a:t>(</a:t>
                </a:r>
                <a:r>
                  <a:rPr lang="en-AU" altLang="en-US" sz="1200" dirty="0" smtClean="0">
                    <a:latin typeface="+mj-lt"/>
                  </a:rPr>
                  <a:t>n=442</a:t>
                </a:r>
                <a:r>
                  <a:rPr lang="en-AU" altLang="en-US" sz="1200" dirty="0">
                    <a:latin typeface="+mj-lt"/>
                  </a:rPr>
                  <a:t>)</a:t>
                </a:r>
              </a:p>
            </p:txBody>
          </p:sp>
          <p:sp>
            <p:nvSpPr>
              <p:cNvPr id="22536" name="Text Box 8"/>
              <p:cNvSpPr txBox="1">
                <a:spLocks noChangeArrowheads="1"/>
              </p:cNvSpPr>
              <p:nvPr/>
            </p:nvSpPr>
            <p:spPr bwMode="auto">
              <a:xfrm>
                <a:off x="4114800" y="5746750"/>
                <a:ext cx="968375" cy="29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400">
                    <a:solidFill>
                      <a:schemeClr val="tx1"/>
                    </a:solidFill>
                    <a:latin typeface="Times New Roman" panose="02020603050405020304" pitchFamily="18" charset="0"/>
                  </a:defRPr>
                </a:lvl1pPr>
                <a:lvl2pPr marL="742950" indent="-285750" defTabSz="912813">
                  <a:defRPr sz="2400">
                    <a:solidFill>
                      <a:schemeClr val="tx1"/>
                    </a:solidFill>
                    <a:latin typeface="Times New Roman" panose="02020603050405020304" pitchFamily="18" charset="0"/>
                  </a:defRPr>
                </a:lvl2pPr>
                <a:lvl3pPr marL="1143000" indent="-228600" defTabSz="912813">
                  <a:defRPr sz="2400">
                    <a:solidFill>
                      <a:schemeClr val="tx1"/>
                    </a:solidFill>
                    <a:latin typeface="Times New Roman" panose="02020603050405020304" pitchFamily="18" charset="0"/>
                  </a:defRPr>
                </a:lvl3pPr>
                <a:lvl4pPr marL="1600200" indent="-228600" defTabSz="912813">
                  <a:defRPr sz="2400">
                    <a:solidFill>
                      <a:schemeClr val="tx1"/>
                    </a:solidFill>
                    <a:latin typeface="Times New Roman" panose="02020603050405020304" pitchFamily="18" charset="0"/>
                  </a:defRPr>
                </a:lvl4pPr>
                <a:lvl5pPr marL="2057400" indent="-228600" defTabSz="912813">
                  <a:defRPr sz="24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AU" altLang="en-US" sz="1200" dirty="0">
                    <a:latin typeface="+mj-lt"/>
                  </a:rPr>
                  <a:t>(</a:t>
                </a:r>
                <a:r>
                  <a:rPr lang="en-AU" altLang="en-US" sz="1200" dirty="0" smtClean="0">
                    <a:latin typeface="+mj-lt"/>
                  </a:rPr>
                  <a:t>n=304</a:t>
                </a:r>
                <a:r>
                  <a:rPr lang="en-AU" altLang="en-US" sz="1200" dirty="0">
                    <a:latin typeface="+mj-lt"/>
                  </a:rPr>
                  <a:t>)</a:t>
                </a:r>
              </a:p>
            </p:txBody>
          </p:sp>
          <p:sp>
            <p:nvSpPr>
              <p:cNvPr id="22537" name="Text Box 9"/>
              <p:cNvSpPr txBox="1">
                <a:spLocks noChangeArrowheads="1"/>
              </p:cNvSpPr>
              <p:nvPr/>
            </p:nvSpPr>
            <p:spPr bwMode="auto">
              <a:xfrm>
                <a:off x="4127500" y="6129338"/>
                <a:ext cx="968375" cy="29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400">
                    <a:solidFill>
                      <a:schemeClr val="tx1"/>
                    </a:solidFill>
                    <a:latin typeface="Times New Roman" panose="02020603050405020304" pitchFamily="18" charset="0"/>
                  </a:defRPr>
                </a:lvl1pPr>
                <a:lvl2pPr marL="742950" indent="-285750" defTabSz="912813">
                  <a:defRPr sz="2400">
                    <a:solidFill>
                      <a:schemeClr val="tx1"/>
                    </a:solidFill>
                    <a:latin typeface="Times New Roman" panose="02020603050405020304" pitchFamily="18" charset="0"/>
                  </a:defRPr>
                </a:lvl2pPr>
                <a:lvl3pPr marL="1143000" indent="-228600" defTabSz="912813">
                  <a:defRPr sz="2400">
                    <a:solidFill>
                      <a:schemeClr val="tx1"/>
                    </a:solidFill>
                    <a:latin typeface="Times New Roman" panose="02020603050405020304" pitchFamily="18" charset="0"/>
                  </a:defRPr>
                </a:lvl3pPr>
                <a:lvl4pPr marL="1600200" indent="-228600" defTabSz="912813">
                  <a:defRPr sz="2400">
                    <a:solidFill>
                      <a:schemeClr val="tx1"/>
                    </a:solidFill>
                    <a:latin typeface="Times New Roman" panose="02020603050405020304" pitchFamily="18" charset="0"/>
                  </a:defRPr>
                </a:lvl4pPr>
                <a:lvl5pPr marL="2057400" indent="-228600" defTabSz="912813">
                  <a:defRPr sz="24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AU" altLang="en-US" sz="1200" dirty="0">
                    <a:latin typeface="+mj-lt"/>
                  </a:rPr>
                  <a:t>(</a:t>
                </a:r>
                <a:r>
                  <a:rPr lang="en-AU" altLang="en-US" sz="1200" dirty="0" smtClean="0">
                    <a:latin typeface="+mj-lt"/>
                  </a:rPr>
                  <a:t>n=130</a:t>
                </a:r>
                <a:r>
                  <a:rPr lang="en-AU" altLang="en-US" sz="1200" dirty="0">
                    <a:latin typeface="+mj-lt"/>
                  </a:rPr>
                  <a:t>)</a:t>
                </a:r>
              </a:p>
            </p:txBody>
          </p:sp>
          <p:sp>
            <p:nvSpPr>
              <p:cNvPr id="22538" name="Text Box 10"/>
              <p:cNvSpPr txBox="1">
                <a:spLocks noChangeArrowheads="1"/>
              </p:cNvSpPr>
              <p:nvPr/>
            </p:nvSpPr>
            <p:spPr bwMode="auto">
              <a:xfrm>
                <a:off x="6324600" y="5387974"/>
                <a:ext cx="968375" cy="29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400">
                    <a:solidFill>
                      <a:schemeClr val="tx1"/>
                    </a:solidFill>
                    <a:latin typeface="Times New Roman" panose="02020603050405020304" pitchFamily="18" charset="0"/>
                  </a:defRPr>
                </a:lvl1pPr>
                <a:lvl2pPr marL="742950" indent="-285750" defTabSz="912813">
                  <a:defRPr sz="2400">
                    <a:solidFill>
                      <a:schemeClr val="tx1"/>
                    </a:solidFill>
                    <a:latin typeface="Times New Roman" panose="02020603050405020304" pitchFamily="18" charset="0"/>
                  </a:defRPr>
                </a:lvl2pPr>
                <a:lvl3pPr marL="1143000" indent="-228600" defTabSz="912813">
                  <a:defRPr sz="2400">
                    <a:solidFill>
                      <a:schemeClr val="tx1"/>
                    </a:solidFill>
                    <a:latin typeface="Times New Roman" panose="02020603050405020304" pitchFamily="18" charset="0"/>
                  </a:defRPr>
                </a:lvl3pPr>
                <a:lvl4pPr marL="1600200" indent="-228600" defTabSz="912813">
                  <a:defRPr sz="2400">
                    <a:solidFill>
                      <a:schemeClr val="tx1"/>
                    </a:solidFill>
                    <a:latin typeface="Times New Roman" panose="02020603050405020304" pitchFamily="18" charset="0"/>
                  </a:defRPr>
                </a:lvl4pPr>
                <a:lvl5pPr marL="2057400" indent="-228600" defTabSz="912813">
                  <a:defRPr sz="24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AU" altLang="en-US" sz="1200" dirty="0">
                    <a:latin typeface="+mj-lt"/>
                  </a:rPr>
                  <a:t>(</a:t>
                </a:r>
                <a:r>
                  <a:rPr lang="en-AU" altLang="en-US" sz="1200" dirty="0" smtClean="0">
                    <a:latin typeface="+mj-lt"/>
                  </a:rPr>
                  <a:t>n=202</a:t>
                </a:r>
                <a:r>
                  <a:rPr lang="en-AU" altLang="en-US" sz="1200" dirty="0">
                    <a:latin typeface="+mj-lt"/>
                  </a:rPr>
                  <a:t>)</a:t>
                </a:r>
              </a:p>
            </p:txBody>
          </p:sp>
          <p:sp>
            <p:nvSpPr>
              <p:cNvPr id="22539" name="Text Box 11"/>
              <p:cNvSpPr txBox="1">
                <a:spLocks noChangeArrowheads="1"/>
              </p:cNvSpPr>
              <p:nvPr/>
            </p:nvSpPr>
            <p:spPr bwMode="auto">
              <a:xfrm>
                <a:off x="6334125" y="5745163"/>
                <a:ext cx="968375" cy="29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400">
                    <a:solidFill>
                      <a:schemeClr val="tx1"/>
                    </a:solidFill>
                    <a:latin typeface="Times New Roman" panose="02020603050405020304" pitchFamily="18" charset="0"/>
                  </a:defRPr>
                </a:lvl1pPr>
                <a:lvl2pPr marL="742950" indent="-285750" defTabSz="912813">
                  <a:defRPr sz="2400">
                    <a:solidFill>
                      <a:schemeClr val="tx1"/>
                    </a:solidFill>
                    <a:latin typeface="Times New Roman" panose="02020603050405020304" pitchFamily="18" charset="0"/>
                  </a:defRPr>
                </a:lvl2pPr>
                <a:lvl3pPr marL="1143000" indent="-228600" defTabSz="912813">
                  <a:defRPr sz="2400">
                    <a:solidFill>
                      <a:schemeClr val="tx1"/>
                    </a:solidFill>
                    <a:latin typeface="Times New Roman" panose="02020603050405020304" pitchFamily="18" charset="0"/>
                  </a:defRPr>
                </a:lvl3pPr>
                <a:lvl4pPr marL="1600200" indent="-228600" defTabSz="912813">
                  <a:defRPr sz="2400">
                    <a:solidFill>
                      <a:schemeClr val="tx1"/>
                    </a:solidFill>
                    <a:latin typeface="Times New Roman" panose="02020603050405020304" pitchFamily="18" charset="0"/>
                  </a:defRPr>
                </a:lvl4pPr>
                <a:lvl5pPr marL="2057400" indent="-228600" defTabSz="912813">
                  <a:defRPr sz="24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AU" altLang="en-US" sz="1200" dirty="0">
                    <a:latin typeface="+mj-lt"/>
                  </a:rPr>
                  <a:t>(</a:t>
                </a:r>
                <a:r>
                  <a:rPr lang="en-AU" altLang="en-US" sz="1200" dirty="0" smtClean="0">
                    <a:latin typeface="+mj-lt"/>
                  </a:rPr>
                  <a:t>n=475</a:t>
                </a:r>
                <a:r>
                  <a:rPr lang="en-AU" altLang="en-US" sz="1200" dirty="0">
                    <a:latin typeface="+mj-lt"/>
                  </a:rPr>
                  <a:t>)</a:t>
                </a:r>
              </a:p>
            </p:txBody>
          </p:sp>
          <p:sp>
            <p:nvSpPr>
              <p:cNvPr id="22540" name="Text Box 12"/>
              <p:cNvSpPr txBox="1">
                <a:spLocks noChangeArrowheads="1"/>
              </p:cNvSpPr>
              <p:nvPr/>
            </p:nvSpPr>
            <p:spPr bwMode="auto">
              <a:xfrm>
                <a:off x="6345238" y="6100763"/>
                <a:ext cx="968375" cy="296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sz="2400">
                    <a:solidFill>
                      <a:schemeClr val="tx1"/>
                    </a:solidFill>
                    <a:latin typeface="Times New Roman" panose="02020603050405020304" pitchFamily="18" charset="0"/>
                  </a:defRPr>
                </a:lvl1pPr>
                <a:lvl2pPr marL="742950" indent="-285750" defTabSz="912813">
                  <a:defRPr sz="2400">
                    <a:solidFill>
                      <a:schemeClr val="tx1"/>
                    </a:solidFill>
                    <a:latin typeface="Times New Roman" panose="02020603050405020304" pitchFamily="18" charset="0"/>
                  </a:defRPr>
                </a:lvl2pPr>
                <a:lvl3pPr marL="1143000" indent="-228600" defTabSz="912813">
                  <a:defRPr sz="2400">
                    <a:solidFill>
                      <a:schemeClr val="tx1"/>
                    </a:solidFill>
                    <a:latin typeface="Times New Roman" panose="02020603050405020304" pitchFamily="18" charset="0"/>
                  </a:defRPr>
                </a:lvl3pPr>
                <a:lvl4pPr marL="1600200" indent="-228600" defTabSz="912813">
                  <a:defRPr sz="2400">
                    <a:solidFill>
                      <a:schemeClr val="tx1"/>
                    </a:solidFill>
                    <a:latin typeface="Times New Roman" panose="02020603050405020304" pitchFamily="18" charset="0"/>
                  </a:defRPr>
                </a:lvl4pPr>
                <a:lvl5pPr marL="2057400" indent="-228600" defTabSz="912813">
                  <a:defRPr sz="24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AU" altLang="en-US" sz="1200" dirty="0">
                    <a:latin typeface="+mj-lt"/>
                  </a:rPr>
                  <a:t>(</a:t>
                </a:r>
                <a:r>
                  <a:rPr lang="en-AU" altLang="en-US" sz="1200" dirty="0" smtClean="0">
                    <a:latin typeface="+mj-lt"/>
                  </a:rPr>
                  <a:t>n=231</a:t>
                </a:r>
                <a:r>
                  <a:rPr lang="en-AU" altLang="en-US" sz="1200" dirty="0">
                    <a:latin typeface="+mj-lt"/>
                  </a:rPr>
                  <a:t>)</a:t>
                </a:r>
              </a:p>
            </p:txBody>
          </p:sp>
        </p:grpSp>
        <p:sp>
          <p:nvSpPr>
            <p:cNvPr id="22541" name="Rectangle 15"/>
            <p:cNvSpPr>
              <a:spLocks noChangeArrowheads="1"/>
            </p:cNvSpPr>
            <p:nvPr/>
          </p:nvSpPr>
          <p:spPr bwMode="auto">
            <a:xfrm>
              <a:off x="990600" y="5379584"/>
              <a:ext cx="6858000"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912813">
                <a:defRPr sz="2400">
                  <a:solidFill>
                    <a:schemeClr val="tx1"/>
                  </a:solidFill>
                  <a:latin typeface="Times New Roman" panose="02020603050405020304" pitchFamily="18" charset="0"/>
                </a:defRPr>
              </a:lvl1pPr>
              <a:lvl2pPr marL="742950" indent="-285750" defTabSz="912813">
                <a:defRPr sz="2400">
                  <a:solidFill>
                    <a:schemeClr val="tx1"/>
                  </a:solidFill>
                  <a:latin typeface="Times New Roman" panose="02020603050405020304" pitchFamily="18" charset="0"/>
                </a:defRPr>
              </a:lvl2pPr>
              <a:lvl3pPr marL="1143000" indent="-228600" defTabSz="912813">
                <a:defRPr sz="2400">
                  <a:solidFill>
                    <a:schemeClr val="tx1"/>
                  </a:solidFill>
                  <a:latin typeface="Times New Roman" panose="02020603050405020304" pitchFamily="18" charset="0"/>
                </a:defRPr>
              </a:lvl3pPr>
              <a:lvl4pPr marL="1600200" indent="-228600" defTabSz="912813">
                <a:defRPr sz="2400">
                  <a:solidFill>
                    <a:schemeClr val="tx1"/>
                  </a:solidFill>
                  <a:latin typeface="Times New Roman" panose="02020603050405020304" pitchFamily="18" charset="0"/>
                </a:defRPr>
              </a:lvl4pPr>
              <a:lvl5pPr marL="2057400" indent="-228600" defTabSz="912813">
                <a:defRPr sz="24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200" dirty="0">
                <a:latin typeface="+mj-lt"/>
              </a:endParaRPr>
            </a:p>
          </p:txBody>
        </p:sp>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tx1"/>
                </a:solidFill>
              </a:rPr>
              <a:t>2013 California Risk Validation Results</a:t>
            </a:r>
            <a:endParaRPr lang="en-US" sz="2400" dirty="0">
              <a:solidFill>
                <a:schemeClr val="tx1"/>
              </a:solidFill>
            </a:endParaRPr>
          </a:p>
        </p:txBody>
      </p:sp>
      <p:graphicFrame>
        <p:nvGraphicFramePr>
          <p:cNvPr id="5" name="Chart 4"/>
          <p:cNvGraphicFramePr/>
          <p:nvPr>
            <p:extLst>
              <p:ext uri="{D42A27DB-BD31-4B8C-83A1-F6EECF244321}">
                <p14:modId xmlns:p14="http://schemas.microsoft.com/office/powerpoint/2010/main" val="2441458602"/>
              </p:ext>
            </p:extLst>
          </p:nvPr>
        </p:nvGraphicFramePr>
        <p:xfrm>
          <a:off x="152401" y="1397000"/>
          <a:ext cx="8686800" cy="4775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2400" y="6172200"/>
            <a:ext cx="8991600" cy="523220"/>
          </a:xfrm>
          <a:prstGeom prst="rect">
            <a:avLst/>
          </a:prstGeom>
          <a:noFill/>
        </p:spPr>
        <p:txBody>
          <a:bodyPr wrap="square" rtlCol="0">
            <a:spAutoFit/>
          </a:bodyPr>
          <a:lstStyle/>
          <a:p>
            <a:pPr eaLnBrk="1" fontAlgn="auto" hangingPunct="1">
              <a:spcBef>
                <a:spcPts val="0"/>
              </a:spcBef>
              <a:spcAft>
                <a:spcPts val="0"/>
              </a:spcAft>
            </a:pPr>
            <a:r>
              <a:rPr lang="en-US" sz="1400" dirty="0">
                <a:latin typeface="+mj-lt"/>
              </a:rPr>
              <a:t>N = 11,444 substantiated/inconclusive investigations from July 1, 2010 – June 30, 2011;</a:t>
            </a:r>
          </a:p>
          <a:p>
            <a:pPr eaLnBrk="1" fontAlgn="auto" hangingPunct="1">
              <a:spcBef>
                <a:spcPts val="0"/>
              </a:spcBef>
              <a:spcAft>
                <a:spcPts val="0"/>
              </a:spcAft>
            </a:pPr>
            <a:r>
              <a:rPr lang="en-US" sz="1400" dirty="0">
                <a:latin typeface="+mj-lt"/>
              </a:rPr>
              <a:t>18-month follow-up period</a:t>
            </a:r>
          </a:p>
        </p:txBody>
      </p:sp>
    </p:spTree>
    <p:extLst>
      <p:ext uri="{BB962C8B-B14F-4D97-AF65-F5344CB8AC3E}">
        <p14:creationId xmlns:p14="http://schemas.microsoft.com/office/powerpoint/2010/main" val="32699077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93369"/>
            <a:ext cx="9144000" cy="5664631"/>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6" name="Title 1"/>
          <p:cNvSpPr>
            <a:spLocks noGrp="1"/>
          </p:cNvSpPr>
          <p:nvPr>
            <p:ph type="title"/>
          </p:nvPr>
        </p:nvSpPr>
        <p:spPr>
          <a:xfrm>
            <a:off x="457200" y="0"/>
            <a:ext cx="9372600" cy="962025"/>
          </a:xfrm>
        </p:spPr>
        <p:txBody>
          <a:bodyPr/>
          <a:lstStyle/>
          <a:p>
            <a:r>
              <a:rPr lang="en-US" sz="2400" b="0" dirty="0" smtClean="0">
                <a:solidFill>
                  <a:schemeClr val="tx1"/>
                </a:solidFill>
                <a:latin typeface="Verdana" pitchFamily="34" charset="0"/>
                <a:cs typeface="Verdana" pitchFamily="34" charset="0"/>
              </a:rPr>
              <a:t>The SDM</a:t>
            </a:r>
            <a:r>
              <a:rPr lang="en-US" sz="2400" b="0" baseline="30000" dirty="0">
                <a:solidFill>
                  <a:schemeClr val="tx1"/>
                </a:solidFill>
                <a:latin typeface="Verdana" pitchFamily="34" charset="0"/>
                <a:cs typeface="Verdana" pitchFamily="34" charset="0"/>
              </a:rPr>
              <a:t>® </a:t>
            </a:r>
            <a:r>
              <a:rPr lang="en-US" sz="2400" b="0" dirty="0" smtClean="0">
                <a:solidFill>
                  <a:schemeClr val="tx1"/>
                </a:solidFill>
                <a:latin typeface="Verdana" pitchFamily="34" charset="0"/>
                <a:cs typeface="Verdana" pitchFamily="34" charset="0"/>
              </a:rPr>
              <a:t>Model Focuses Resources</a:t>
            </a:r>
            <a:endParaRPr lang="en-US" sz="2400" b="0" dirty="0">
              <a:solidFill>
                <a:schemeClr val="tx1"/>
              </a:solidFill>
              <a:latin typeface="Verdana" pitchFamily="34" charset="0"/>
              <a:cs typeface="Verdana" pitchFamily="34" charset="0"/>
            </a:endParaRPr>
          </a:p>
        </p:txBody>
      </p:sp>
      <p:pic>
        <p:nvPicPr>
          <p:cNvPr id="4"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713" y="1747649"/>
            <a:ext cx="5842575" cy="438193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7139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z="2400" dirty="0" smtClean="0">
                <a:solidFill>
                  <a:schemeClr val="tx1"/>
                </a:solidFill>
              </a:rPr>
              <a:t>Re-Substantiation Within Six Months by Risk and Case Opening Status</a:t>
            </a:r>
          </a:p>
        </p:txBody>
      </p:sp>
      <p:sp>
        <p:nvSpPr>
          <p:cNvPr id="2" name="TextBox 1"/>
          <p:cNvSpPr txBox="1"/>
          <p:nvPr/>
        </p:nvSpPr>
        <p:spPr>
          <a:xfrm>
            <a:off x="6340475" y="1857375"/>
            <a:ext cx="974725" cy="276225"/>
          </a:xfrm>
          <a:prstGeom prst="rect">
            <a:avLst/>
          </a:prstGeom>
          <a:noFill/>
        </p:spPr>
        <p:txBody>
          <a:bodyPr>
            <a:spAutoFit/>
          </a:bodyPr>
          <a:lstStyle/>
          <a:p>
            <a:pPr>
              <a:defRPr/>
            </a:pPr>
            <a:r>
              <a:rPr lang="en-US" sz="1200" dirty="0">
                <a:solidFill>
                  <a:schemeClr val="bg1"/>
                </a:solidFill>
                <a:latin typeface="+mn-lt"/>
              </a:rPr>
              <a:t>n=992</a:t>
            </a:r>
          </a:p>
        </p:txBody>
      </p:sp>
      <p:sp>
        <p:nvSpPr>
          <p:cNvPr id="3" name="TextBox 2"/>
          <p:cNvSpPr txBox="1"/>
          <p:nvPr/>
        </p:nvSpPr>
        <p:spPr>
          <a:xfrm>
            <a:off x="4876800" y="2847975"/>
            <a:ext cx="914400" cy="276225"/>
          </a:xfrm>
          <a:prstGeom prst="rect">
            <a:avLst/>
          </a:prstGeom>
          <a:noFill/>
        </p:spPr>
        <p:txBody>
          <a:bodyPr>
            <a:spAutoFit/>
          </a:bodyPr>
          <a:lstStyle/>
          <a:p>
            <a:pPr>
              <a:defRPr/>
            </a:pPr>
            <a:r>
              <a:rPr lang="en-US" sz="1200" dirty="0">
                <a:solidFill>
                  <a:schemeClr val="bg1"/>
                </a:solidFill>
                <a:latin typeface="+mn-lt"/>
              </a:rPr>
              <a:t>n=3,045</a:t>
            </a:r>
          </a:p>
        </p:txBody>
      </p:sp>
      <p:sp>
        <p:nvSpPr>
          <p:cNvPr id="4" name="TextBox 3"/>
          <p:cNvSpPr txBox="1"/>
          <p:nvPr/>
        </p:nvSpPr>
        <p:spPr>
          <a:xfrm>
            <a:off x="2133600" y="4533900"/>
            <a:ext cx="762000" cy="277813"/>
          </a:xfrm>
          <a:prstGeom prst="rect">
            <a:avLst/>
          </a:prstGeom>
          <a:noFill/>
        </p:spPr>
        <p:txBody>
          <a:bodyPr>
            <a:spAutoFit/>
          </a:bodyPr>
          <a:lstStyle/>
          <a:p>
            <a:pPr algn="ctr">
              <a:defRPr/>
            </a:pPr>
            <a:r>
              <a:rPr lang="en-US" sz="1200" dirty="0">
                <a:solidFill>
                  <a:schemeClr val="bg1"/>
                </a:solidFill>
                <a:latin typeface="+mn-lt"/>
              </a:rPr>
              <a:t>n=889</a:t>
            </a:r>
          </a:p>
        </p:txBody>
      </p:sp>
      <p:sp>
        <p:nvSpPr>
          <p:cNvPr id="5" name="TextBox 4"/>
          <p:cNvSpPr txBox="1"/>
          <p:nvPr/>
        </p:nvSpPr>
        <p:spPr>
          <a:xfrm>
            <a:off x="3552825" y="3962400"/>
            <a:ext cx="1400175" cy="276225"/>
          </a:xfrm>
          <a:prstGeom prst="rect">
            <a:avLst/>
          </a:prstGeom>
          <a:noFill/>
        </p:spPr>
        <p:txBody>
          <a:bodyPr>
            <a:spAutoFit/>
          </a:bodyPr>
          <a:lstStyle/>
          <a:p>
            <a:pPr>
              <a:defRPr/>
            </a:pPr>
            <a:r>
              <a:rPr lang="en-US" sz="1200" dirty="0">
                <a:solidFill>
                  <a:schemeClr val="bg1"/>
                </a:solidFill>
                <a:latin typeface="+mn-lt"/>
              </a:rPr>
              <a:t>n=4,489</a:t>
            </a:r>
          </a:p>
        </p:txBody>
      </p:sp>
      <p:sp>
        <p:nvSpPr>
          <p:cNvPr id="6" name="TextBox 5"/>
          <p:cNvSpPr txBox="1"/>
          <p:nvPr/>
        </p:nvSpPr>
        <p:spPr>
          <a:xfrm>
            <a:off x="7758113" y="3838575"/>
            <a:ext cx="852487" cy="276225"/>
          </a:xfrm>
          <a:prstGeom prst="rect">
            <a:avLst/>
          </a:prstGeom>
          <a:noFill/>
        </p:spPr>
        <p:txBody>
          <a:bodyPr>
            <a:spAutoFit/>
          </a:bodyPr>
          <a:lstStyle/>
          <a:p>
            <a:pPr>
              <a:defRPr/>
            </a:pPr>
            <a:r>
              <a:rPr lang="en-US" sz="1200" dirty="0">
                <a:solidFill>
                  <a:schemeClr val="bg1"/>
                </a:solidFill>
                <a:latin typeface="+mn-lt"/>
              </a:rPr>
              <a:t>n=892</a:t>
            </a:r>
          </a:p>
        </p:txBody>
      </p:sp>
      <p:graphicFrame>
        <p:nvGraphicFramePr>
          <p:cNvPr id="11" name="Object 3"/>
          <p:cNvGraphicFramePr>
            <a:graphicFrameLocks noChangeAspect="1"/>
          </p:cNvGraphicFramePr>
          <p:nvPr>
            <p:extLst>
              <p:ext uri="{D42A27DB-BD31-4B8C-83A1-F6EECF244321}">
                <p14:modId xmlns:p14="http://schemas.microsoft.com/office/powerpoint/2010/main" val="1926514739"/>
              </p:ext>
            </p:extLst>
          </p:nvPr>
        </p:nvGraphicFramePr>
        <p:xfrm>
          <a:off x="184368" y="1317980"/>
          <a:ext cx="8660963" cy="4987771"/>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p:cNvCxnSpPr/>
          <p:nvPr/>
        </p:nvCxnSpPr>
        <p:spPr>
          <a:xfrm>
            <a:off x="769712" y="3200400"/>
            <a:ext cx="75438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Box 4"/>
          <p:cNvSpPr txBox="1">
            <a:spLocks noChangeArrowheads="1"/>
          </p:cNvSpPr>
          <p:nvPr/>
        </p:nvSpPr>
        <p:spPr bwMode="auto">
          <a:xfrm>
            <a:off x="0" y="6305751"/>
            <a:ext cx="8807669" cy="523220"/>
          </a:xfrm>
          <a:prstGeom prst="rect">
            <a:avLst/>
          </a:prstGeom>
          <a:noFill/>
          <a:ln w="9525">
            <a:noFill/>
            <a:miter lim="800000"/>
            <a:headEnd/>
            <a:tailEnd/>
          </a:ln>
          <a:effectLst/>
        </p:spPr>
        <p:txBody>
          <a:bodyPr wrap="square">
            <a:spAutoFit/>
          </a:bodyPr>
          <a:lstStyle/>
          <a:p>
            <a:pPr>
              <a:defRPr/>
            </a:pPr>
            <a:r>
              <a:rPr lang="en-US" sz="1400" dirty="0" smtClean="0">
                <a:latin typeface="+mn-lt"/>
              </a:rPr>
              <a:t>Case </a:t>
            </a:r>
            <a:r>
              <a:rPr lang="en-US" sz="1400" dirty="0">
                <a:latin typeface="+mn-lt"/>
              </a:rPr>
              <a:t>promotion decisions made January through June </a:t>
            </a:r>
            <a:r>
              <a:rPr lang="en-US" sz="1400" dirty="0" smtClean="0">
                <a:latin typeface="+mn-lt"/>
              </a:rPr>
              <a:t>2014.</a:t>
            </a:r>
            <a:endParaRPr lang="en-US" sz="1400" dirty="0">
              <a:latin typeface="+mn-lt"/>
            </a:endParaRPr>
          </a:p>
          <a:p>
            <a:pPr>
              <a:tabLst>
                <a:tab pos="7605713" algn="r"/>
              </a:tabLst>
              <a:defRPr/>
            </a:pPr>
            <a:r>
              <a:rPr lang="en-US" sz="1400" dirty="0">
                <a:latin typeface="+mn-lt"/>
              </a:rPr>
              <a:t>Note: The horizontal blue line indicates an 8.9% PIP goal.</a:t>
            </a:r>
            <a:r>
              <a:rPr lang="en-US" sz="1400" dirty="0">
                <a:latin typeface="+mj-lt"/>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Case Promotion Rates* by Investigation Disposition and </a:t>
            </a:r>
            <a:r>
              <a:rPr lang="en-US" sz="24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Final </a:t>
            </a: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SDM</a:t>
            </a:r>
            <a:r>
              <a:rPr lang="en-US" sz="2400" baseline="30000"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sz="2400" dirty="0">
                <a:solidFill>
                  <a:schemeClr val="tx1"/>
                </a:solidFill>
                <a:latin typeface="Verdana" panose="020B0604030504040204" pitchFamily="34" charset="0"/>
                <a:ea typeface="Verdana" panose="020B0604030504040204" pitchFamily="34" charset="0"/>
                <a:cs typeface="Verdana" panose="020B0604030504040204" pitchFamily="34" charset="0"/>
              </a:rPr>
              <a:t> Family Risk Level</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647825892"/>
              </p:ext>
            </p:extLst>
          </p:nvPr>
        </p:nvGraphicFramePr>
        <p:xfrm>
          <a:off x="0" y="1543050"/>
          <a:ext cx="9136743" cy="46291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5"/>
          <p:cNvSpPr txBox="1">
            <a:spLocks noChangeArrowheads="1"/>
          </p:cNvSpPr>
          <p:nvPr/>
        </p:nvSpPr>
        <p:spPr bwMode="auto">
          <a:xfrm>
            <a:off x="153318" y="6368143"/>
            <a:ext cx="5829300" cy="307777"/>
          </a:xfrm>
          <a:prstGeom prst="rect">
            <a:avLst/>
          </a:prstGeom>
          <a:noFill/>
          <a:ln w="9525">
            <a:noFill/>
            <a:miter lim="800000"/>
            <a:headEnd/>
            <a:tailEnd/>
          </a:ln>
        </p:spPr>
        <p:txBody>
          <a:bodyPr>
            <a:spAutoFit/>
          </a:bodyPr>
          <a:lstStyle/>
          <a:p>
            <a:pPr eaLnBrk="1" fontAlgn="auto" hangingPunct="1">
              <a:spcBef>
                <a:spcPts val="0"/>
              </a:spcBef>
              <a:spcAft>
                <a:spcPts val="0"/>
              </a:spcAft>
              <a:tabLst>
                <a:tab pos="5660231" algn="r"/>
              </a:tabLst>
              <a:defRPr/>
            </a:pPr>
            <a:r>
              <a:rPr lang="en-US" sz="1400" dirty="0">
                <a:latin typeface="Verdana" panose="020B0604030504040204" pitchFamily="34" charset="0"/>
                <a:ea typeface="Verdana" panose="020B0604030504040204" pitchFamily="34" charset="0"/>
                <a:cs typeface="Verdana" panose="020B0604030504040204" pitchFamily="34" charset="0"/>
              </a:rPr>
              <a:t>*Includes continued open cases.</a:t>
            </a:r>
            <a:r>
              <a:rPr lang="en-US" sz="1050" dirty="0">
                <a:solidFill>
                  <a:prstClr val="black"/>
                </a:solidFill>
                <a:latin typeface="Verdana" panose="020B0604030504040204" pitchFamily="34" charset="0"/>
                <a:ea typeface="Verdana" panose="020B0604030504040204" pitchFamily="34" charset="0"/>
                <a:cs typeface="Verdana" panose="020B0604030504040204" pitchFamily="34" charset="0"/>
              </a:rPr>
              <a:t>	</a:t>
            </a:r>
          </a:p>
        </p:txBody>
      </p:sp>
      <p:sp>
        <p:nvSpPr>
          <p:cNvPr id="6" name="Rectangle 9"/>
          <p:cNvSpPr>
            <a:spLocks noChangeArrowheads="1"/>
          </p:cNvSpPr>
          <p:nvPr/>
        </p:nvSpPr>
        <p:spPr bwMode="auto">
          <a:xfrm>
            <a:off x="5957218" y="6400800"/>
            <a:ext cx="3179525" cy="307777"/>
          </a:xfrm>
          <a:prstGeom prst="rect">
            <a:avLst/>
          </a:prstGeom>
          <a:noFill/>
          <a:ln w="9525">
            <a:noFill/>
            <a:miter lim="800000"/>
            <a:headEnd/>
            <a:tailEnd/>
          </a:ln>
        </p:spPr>
        <p:txBody>
          <a:bodyPr wrap="none">
            <a:spAutoFit/>
          </a:bodyPr>
          <a:lstStyle/>
          <a:p>
            <a:pPr eaLnBrk="1" fontAlgn="auto" hangingPunct="1">
              <a:spcBef>
                <a:spcPts val="0"/>
              </a:spcBef>
              <a:spcAft>
                <a:spcPts val="0"/>
              </a:spcAft>
              <a:defRPr/>
            </a:pPr>
            <a:r>
              <a:rPr lang="en-US" sz="1400" dirty="0">
                <a:latin typeface="+mj-lt"/>
              </a:rPr>
              <a:t>2014 California Combined Report</a:t>
            </a:r>
          </a:p>
        </p:txBody>
      </p:sp>
    </p:spTree>
    <p:extLst>
      <p:ext uri="{BB962C8B-B14F-4D97-AF65-F5344CB8AC3E}">
        <p14:creationId xmlns:p14="http://schemas.microsoft.com/office/powerpoint/2010/main" val="31802247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29"/>
            <a:ext cx="8229600" cy="961998"/>
          </a:xfrm>
        </p:spPr>
        <p:txBody>
          <a:bodyPr/>
          <a:lstStyle/>
          <a:p>
            <a:r>
              <a:rPr lang="en-US" altLang="en-US" sz="2400" dirty="0" smtClean="0">
                <a:solidFill>
                  <a:schemeClr val="tx1"/>
                </a:solidFill>
              </a:rPr>
              <a:t>Case-Level Data Can Inform Decisions Throughout </a:t>
            </a:r>
            <a:r>
              <a:rPr lang="en-US" altLang="en-US" sz="2400" dirty="0">
                <a:solidFill>
                  <a:schemeClr val="tx1"/>
                </a:solidFill>
              </a:rPr>
              <a:t>the </a:t>
            </a:r>
            <a:r>
              <a:rPr lang="en-US" altLang="en-US" sz="2400" dirty="0" smtClean="0">
                <a:solidFill>
                  <a:schemeClr val="tx1"/>
                </a:solidFill>
              </a:rPr>
              <a:t>Agency</a:t>
            </a:r>
            <a:endParaRPr lang="en-US" sz="2400" b="1" dirty="0">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7590" y="1600200"/>
            <a:ext cx="6901220" cy="4733805"/>
          </a:xfrm>
          <a:prstGeom prst="rect">
            <a:avLst/>
          </a:prstGeom>
        </p:spPr>
      </p:pic>
    </p:spTree>
    <p:extLst>
      <p:ext uri="{BB962C8B-B14F-4D97-AF65-F5344CB8AC3E}">
        <p14:creationId xmlns:p14="http://schemas.microsoft.com/office/powerpoint/2010/main" val="39518911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p:txBody>
          <a:bodyPr/>
          <a:lstStyle/>
          <a:p>
            <a:r>
              <a:rPr lang="en-US" altLang="en-US" b="0" dirty="0">
                <a:solidFill>
                  <a:schemeClr val="tx1"/>
                </a:solidFill>
                <a:latin typeface="Verdana" panose="020B0604030504040204" pitchFamily="34" charset="0"/>
                <a:ea typeface="Verdana" panose="020B0604030504040204" pitchFamily="34" charset="0"/>
                <a:cs typeface="Verdana" panose="020B0604030504040204" pitchFamily="34" charset="0"/>
              </a:rPr>
              <a:t>Safety Decision by Response Priority</a:t>
            </a:r>
          </a:p>
        </p:txBody>
      </p:sp>
      <p:graphicFrame>
        <p:nvGraphicFramePr>
          <p:cNvPr id="2" name="Content Placeholder 5"/>
          <p:cNvGraphicFramePr>
            <a:graphicFrameLocks noGrp="1"/>
          </p:cNvGraphicFramePr>
          <p:nvPr>
            <p:ph sz="quarter" idx="4"/>
            <p:extLst>
              <p:ext uri="{D42A27DB-BD31-4B8C-83A1-F6EECF244321}">
                <p14:modId xmlns:p14="http://schemas.microsoft.com/office/powerpoint/2010/main" val="1197012232"/>
              </p:ext>
            </p:extLst>
          </p:nvPr>
        </p:nvGraphicFramePr>
        <p:xfrm>
          <a:off x="228600" y="1447800"/>
          <a:ext cx="8077200" cy="39655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286" y="6019800"/>
            <a:ext cx="3657600" cy="738664"/>
          </a:xfrm>
          <a:prstGeom prst="rect">
            <a:avLst/>
          </a:prstGeom>
          <a:noFill/>
        </p:spPr>
        <p:txBody>
          <a:bodyPr>
            <a:spAutoFit/>
          </a:bodyPr>
          <a:lstStyle/>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California, 2014</a:t>
            </a:r>
          </a:p>
          <a:p>
            <a:pPr eaLnBrk="1" fontAlgn="auto" hangingPunct="1">
              <a:spcBef>
                <a:spcPts val="0"/>
              </a:spcBef>
              <a:spcAft>
                <a:spcPts val="0"/>
              </a:spcAft>
              <a:defRPr/>
            </a:pPr>
            <a:r>
              <a:rPr lang="en-US" sz="1400" dirty="0">
                <a:latin typeface="Verdana" panose="020B0604030504040204" pitchFamily="34" charset="0"/>
                <a:ea typeface="Verdana" panose="020B0604030504040204" pitchFamily="34" charset="0"/>
                <a:cs typeface="Verdana" panose="020B0604030504040204" pitchFamily="34" charset="0"/>
              </a:rPr>
              <a:t>*Five days in Los Angeles County.	</a:t>
            </a:r>
          </a:p>
        </p:txBody>
      </p:sp>
      <p:sp>
        <p:nvSpPr>
          <p:cNvPr id="8" name="TextBox 7"/>
          <p:cNvSpPr txBox="1"/>
          <p:nvPr/>
        </p:nvSpPr>
        <p:spPr>
          <a:xfrm>
            <a:off x="7999827" y="3780706"/>
            <a:ext cx="945356" cy="338554"/>
          </a:xfrm>
          <a:prstGeom prst="rect">
            <a:avLst/>
          </a:prstGeom>
          <a:noFill/>
        </p:spPr>
        <p:txBody>
          <a:bodyPr>
            <a:spAutoFit/>
          </a:bodyPr>
          <a:lstStyle/>
          <a:p>
            <a:pPr eaLnBrk="1" fontAlgn="auto" hangingPunct="1">
              <a:spcBef>
                <a:spcPts val="0"/>
              </a:spcBef>
              <a:spcAft>
                <a:spcPts val="0"/>
              </a:spcAft>
              <a:defRPr/>
            </a:pPr>
            <a:r>
              <a:rPr lang="en-US" sz="1600" dirty="0" smtClean="0">
                <a:latin typeface="Verdana" panose="020B0604030504040204" pitchFamily="34" charset="0"/>
                <a:ea typeface="Verdana" panose="020B0604030504040204" pitchFamily="34" charset="0"/>
                <a:cs typeface="Verdana" panose="020B0604030504040204" pitchFamily="34" charset="0"/>
              </a:rPr>
              <a:t>38%</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4171950" y="2094353"/>
            <a:ext cx="800100" cy="338554"/>
          </a:xfrm>
          <a:prstGeom prst="rect">
            <a:avLst/>
          </a:prstGeom>
          <a:noFill/>
        </p:spPr>
        <p:txBody>
          <a:bodyPr>
            <a:spAutoFit/>
          </a:bodyPr>
          <a:lstStyle/>
          <a:p>
            <a:pPr eaLnBrk="1" fontAlgn="auto" hangingPunct="1">
              <a:spcBef>
                <a:spcPts val="0"/>
              </a:spcBef>
              <a:spcAft>
                <a:spcPts val="0"/>
              </a:spcAft>
              <a:defRPr/>
            </a:pPr>
            <a:r>
              <a:rPr lang="en-US" sz="1600" dirty="0" smtClean="0">
                <a:latin typeface="Verdana" panose="020B0604030504040204" pitchFamily="34" charset="0"/>
                <a:ea typeface="Verdana" panose="020B0604030504040204" pitchFamily="34" charset="0"/>
                <a:cs typeface="Verdana" panose="020B0604030504040204" pitchFamily="34" charset="0"/>
              </a:rPr>
              <a:t>15%</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52527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Grp="1" noChangeAspect="1"/>
          </p:cNvGraphicFramePr>
          <p:nvPr>
            <p:ph idx="4294967295"/>
            <p:extLst>
              <p:ext uri="{D42A27DB-BD31-4B8C-83A1-F6EECF244321}">
                <p14:modId xmlns:p14="http://schemas.microsoft.com/office/powerpoint/2010/main" val="798210120"/>
              </p:ext>
            </p:extLst>
          </p:nvPr>
        </p:nvGraphicFramePr>
        <p:xfrm>
          <a:off x="0" y="1092200"/>
          <a:ext cx="8382000" cy="5553075"/>
        </p:xfrm>
        <a:graphic>
          <a:graphicData uri="http://schemas.openxmlformats.org/drawingml/2006/chart">
            <c:chart xmlns:c="http://schemas.openxmlformats.org/drawingml/2006/chart" xmlns:r="http://schemas.openxmlformats.org/officeDocument/2006/relationships" r:id="rId3"/>
          </a:graphicData>
        </a:graphic>
      </p:graphicFrame>
      <p:sp>
        <p:nvSpPr>
          <p:cNvPr id="29699" name="Rectangle 3"/>
          <p:cNvSpPr>
            <a:spLocks noChangeArrowheads="1"/>
          </p:cNvSpPr>
          <p:nvPr/>
        </p:nvSpPr>
        <p:spPr bwMode="auto">
          <a:xfrm>
            <a:off x="1382486" y="1099457"/>
            <a:ext cx="773974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defTabSz="912813">
              <a:defRPr sz="2400">
                <a:solidFill>
                  <a:schemeClr val="tx1"/>
                </a:solidFill>
                <a:latin typeface="Times New Roman" panose="02020603050405020304" pitchFamily="18" charset="0"/>
              </a:defRPr>
            </a:lvl1pPr>
            <a:lvl2pPr marL="742950" indent="-285750" defTabSz="912813">
              <a:defRPr sz="2400">
                <a:solidFill>
                  <a:schemeClr val="tx1"/>
                </a:solidFill>
                <a:latin typeface="Times New Roman" panose="02020603050405020304" pitchFamily="18" charset="0"/>
              </a:defRPr>
            </a:lvl2pPr>
            <a:lvl3pPr marL="1143000" indent="-228600" defTabSz="912813">
              <a:defRPr sz="2400">
                <a:solidFill>
                  <a:schemeClr val="tx1"/>
                </a:solidFill>
                <a:latin typeface="Times New Roman" panose="02020603050405020304" pitchFamily="18" charset="0"/>
              </a:defRPr>
            </a:lvl3pPr>
            <a:lvl4pPr marL="1600200" indent="-228600" defTabSz="912813">
              <a:defRPr sz="2400">
                <a:solidFill>
                  <a:schemeClr val="tx1"/>
                </a:solidFill>
                <a:latin typeface="Times New Roman" panose="02020603050405020304" pitchFamily="18" charset="0"/>
              </a:defRPr>
            </a:lvl4pPr>
            <a:lvl5pPr marL="2057400" indent="-228600" defTabSz="912813">
              <a:defRPr sz="24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b="1" dirty="0">
                <a:latin typeface="+mj-lt"/>
                <a:cs typeface="Arial" panose="020B0604020202020204" pitchFamily="34" charset="0"/>
              </a:rPr>
              <a:t>Permanency Outcomes by Ethnicity</a:t>
            </a:r>
          </a:p>
        </p:txBody>
      </p:sp>
      <p:sp>
        <p:nvSpPr>
          <p:cNvPr id="29700" name="Text Box 4"/>
          <p:cNvSpPr txBox="1">
            <a:spLocks noChangeArrowheads="1"/>
          </p:cNvSpPr>
          <p:nvPr/>
        </p:nvSpPr>
        <p:spPr bwMode="auto">
          <a:xfrm>
            <a:off x="228600" y="6400800"/>
            <a:ext cx="46386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sz="2400">
                <a:solidFill>
                  <a:schemeClr val="tx1"/>
                </a:solidFill>
                <a:latin typeface="Times New Roman" panose="02020603050405020304" pitchFamily="18" charset="0"/>
              </a:defRPr>
            </a:lvl1pPr>
            <a:lvl2pPr marL="742950" indent="-285750" defTabSz="912813">
              <a:defRPr sz="2400">
                <a:solidFill>
                  <a:schemeClr val="tx1"/>
                </a:solidFill>
                <a:latin typeface="Times New Roman" panose="02020603050405020304" pitchFamily="18" charset="0"/>
              </a:defRPr>
            </a:lvl2pPr>
            <a:lvl3pPr marL="1143000" indent="-228600" defTabSz="912813">
              <a:defRPr sz="2400">
                <a:solidFill>
                  <a:schemeClr val="tx1"/>
                </a:solidFill>
                <a:latin typeface="Times New Roman" panose="02020603050405020304" pitchFamily="18" charset="0"/>
              </a:defRPr>
            </a:lvl3pPr>
            <a:lvl4pPr marL="1600200" indent="-228600" defTabSz="912813">
              <a:defRPr sz="2400">
                <a:solidFill>
                  <a:schemeClr val="tx1"/>
                </a:solidFill>
                <a:latin typeface="Times New Roman" panose="02020603050405020304" pitchFamily="18" charset="0"/>
              </a:defRPr>
            </a:lvl4pPr>
            <a:lvl5pPr marL="2057400" indent="-228600" defTabSz="912813">
              <a:defRPr sz="24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400" dirty="0">
                <a:latin typeface="+mj-lt"/>
              </a:rPr>
              <a:t>Michigan Foster Care Evaluation, 2002</a:t>
            </a:r>
          </a:p>
        </p:txBody>
      </p:sp>
      <p:sp>
        <p:nvSpPr>
          <p:cNvPr id="2" name="TextBox 1"/>
          <p:cNvSpPr txBox="1"/>
          <p:nvPr/>
        </p:nvSpPr>
        <p:spPr>
          <a:xfrm>
            <a:off x="457200" y="0"/>
            <a:ext cx="8001000" cy="9906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r>
              <a:rPr lang="en-US" noProof="0" dirty="0" smtClean="0">
                <a:latin typeface="+mj-lt"/>
                <a:ea typeface="+mj-ea"/>
                <a:cs typeface="Verdana"/>
              </a:rPr>
              <a:t>Improving Equity in Permanency Outcomes</a:t>
            </a:r>
            <a:endParaRPr kumimoji="0" lang="en-US" b="0" i="0" u="none" strike="noStrike" kern="1200" cap="none" spc="0" normalizeH="0" baseline="0" noProof="0" dirty="0" smtClean="0">
              <a:ln>
                <a:noFill/>
              </a:ln>
              <a:effectLst/>
              <a:uLnTx/>
              <a:uFillTx/>
              <a:latin typeface="+mj-lt"/>
              <a:ea typeface="+mj-ea"/>
              <a:cs typeface="Verdana"/>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3"/>
          <p:cNvSpPr>
            <a:spLocks noGrp="1"/>
          </p:cNvSpPr>
          <p:nvPr>
            <p:ph type="title"/>
          </p:nvPr>
        </p:nvSpPr>
        <p:spPr/>
        <p:txBody>
          <a:bodyPr>
            <a:normAutofit/>
          </a:bodyPr>
          <a:lstStyle/>
          <a:p>
            <a:pPr eaLnBrk="1" hangingPunct="1"/>
            <a:r>
              <a:rPr lang="en-US" sz="2800" dirty="0" smtClean="0">
                <a:solidFill>
                  <a:schemeClr val="tx1"/>
                </a:solidFill>
                <a:ea typeface="ＭＳ Ｐゴシック" charset="-128"/>
                <a:cs typeface="ＭＳ Ｐゴシック" charset="-128"/>
              </a:rPr>
              <a:t>The SDM</a:t>
            </a:r>
            <a:r>
              <a:rPr lang="en-US" sz="2800" baseline="30000" dirty="0" smtClean="0">
                <a:solidFill>
                  <a:schemeClr val="tx1"/>
                </a:solidFill>
                <a:ea typeface="ＭＳ Ｐゴシック" charset="-128"/>
                <a:cs typeface="ＭＳ Ｐゴシック" charset="-128"/>
              </a:rPr>
              <a:t>®</a:t>
            </a:r>
            <a:r>
              <a:rPr lang="en-US" sz="2800" dirty="0" smtClean="0">
                <a:solidFill>
                  <a:schemeClr val="tx1"/>
                </a:solidFill>
                <a:ea typeface="ＭＳ Ｐゴシック" charset="-128"/>
                <a:cs typeface="ＭＳ Ｐゴシック" charset="-128"/>
              </a:rPr>
              <a:t> Model Guides Decisions</a:t>
            </a:r>
            <a:endParaRPr lang="en-US" sz="2800" dirty="0">
              <a:solidFill>
                <a:schemeClr val="tx1"/>
              </a:solidFill>
              <a:ea typeface="ＭＳ Ｐゴシック" charset="-128"/>
              <a:cs typeface="ＭＳ Ｐゴシック" charset="-128"/>
            </a:endParaRPr>
          </a:p>
        </p:txBody>
      </p:sp>
      <p:sp>
        <p:nvSpPr>
          <p:cNvPr id="9" name="Rectangle 8"/>
          <p:cNvSpPr/>
          <p:nvPr/>
        </p:nvSpPr>
        <p:spPr>
          <a:xfrm>
            <a:off x="0" y="3200400"/>
            <a:ext cx="91440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849" name="TextBox 9"/>
          <p:cNvSpPr txBox="1">
            <a:spLocks noChangeArrowheads="1"/>
          </p:cNvSpPr>
          <p:nvPr/>
        </p:nvSpPr>
        <p:spPr bwMode="auto">
          <a:xfrm>
            <a:off x="1295400" y="1447800"/>
            <a:ext cx="1828800" cy="584776"/>
          </a:xfrm>
          <a:prstGeom prst="rect">
            <a:avLst/>
          </a:prstGeom>
          <a:noFill/>
          <a:ln w="9525">
            <a:noFill/>
            <a:miter lim="800000"/>
            <a:headEnd/>
            <a:tailEnd/>
          </a:ln>
        </p:spPr>
        <p:txBody>
          <a:bodyPr>
            <a:prstTxWarp prst="textNoShape">
              <a:avLst/>
            </a:prstTxWarp>
            <a:spAutoFit/>
          </a:bodyPr>
          <a:lstStyle/>
          <a:p>
            <a:pPr algn="ctr"/>
            <a:r>
              <a:rPr lang="en-US" sz="1600" dirty="0">
                <a:latin typeface="Calibri" pitchFamily="34" charset="0"/>
              </a:rPr>
              <a:t>Safety</a:t>
            </a:r>
          </a:p>
          <a:p>
            <a:pPr algn="ctr"/>
            <a:r>
              <a:rPr lang="en-US" sz="1600" dirty="0">
                <a:latin typeface="Calibri" pitchFamily="34" charset="0"/>
              </a:rPr>
              <a:t>Assessment</a:t>
            </a:r>
          </a:p>
        </p:txBody>
      </p:sp>
      <p:sp>
        <p:nvSpPr>
          <p:cNvPr id="35850" name="TextBox 10"/>
          <p:cNvSpPr txBox="1">
            <a:spLocks noChangeArrowheads="1"/>
          </p:cNvSpPr>
          <p:nvPr/>
        </p:nvSpPr>
        <p:spPr bwMode="auto">
          <a:xfrm>
            <a:off x="2743200" y="1447800"/>
            <a:ext cx="1752600" cy="584776"/>
          </a:xfrm>
          <a:prstGeom prst="rect">
            <a:avLst/>
          </a:prstGeom>
          <a:noFill/>
          <a:ln w="9525">
            <a:noFill/>
            <a:miter lim="800000"/>
            <a:headEnd/>
            <a:tailEnd/>
          </a:ln>
        </p:spPr>
        <p:txBody>
          <a:bodyPr>
            <a:prstTxWarp prst="textNoShape">
              <a:avLst/>
            </a:prstTxWarp>
            <a:spAutoFit/>
          </a:bodyPr>
          <a:lstStyle/>
          <a:p>
            <a:pPr algn="ctr"/>
            <a:r>
              <a:rPr lang="en-US" sz="1600" dirty="0">
                <a:latin typeface="Calibri" pitchFamily="34" charset="0"/>
              </a:rPr>
              <a:t>Risk</a:t>
            </a:r>
          </a:p>
          <a:p>
            <a:pPr algn="ctr"/>
            <a:r>
              <a:rPr lang="en-US" sz="1600" dirty="0">
                <a:latin typeface="Calibri" pitchFamily="34" charset="0"/>
              </a:rPr>
              <a:t>Assessment</a:t>
            </a:r>
          </a:p>
        </p:txBody>
      </p:sp>
      <p:sp>
        <p:nvSpPr>
          <p:cNvPr id="35851" name="TextBox 11"/>
          <p:cNvSpPr txBox="1">
            <a:spLocks noChangeArrowheads="1"/>
          </p:cNvSpPr>
          <p:nvPr/>
        </p:nvSpPr>
        <p:spPr bwMode="auto">
          <a:xfrm>
            <a:off x="4419600" y="1284982"/>
            <a:ext cx="1302159" cy="1077218"/>
          </a:xfrm>
          <a:prstGeom prst="rect">
            <a:avLst/>
          </a:prstGeom>
          <a:noFill/>
          <a:ln w="9525">
            <a:noFill/>
            <a:miter lim="800000"/>
            <a:headEnd/>
            <a:tailEnd/>
          </a:ln>
        </p:spPr>
        <p:txBody>
          <a:bodyPr wrap="none">
            <a:prstTxWarp prst="textNoShape">
              <a:avLst/>
            </a:prstTxWarp>
            <a:spAutoFit/>
          </a:bodyPr>
          <a:lstStyle/>
          <a:p>
            <a:pPr algn="ctr"/>
            <a:r>
              <a:rPr lang="en-US" sz="1600" dirty="0" smtClean="0">
                <a:latin typeface="Calibri" pitchFamily="34" charset="0"/>
              </a:rPr>
              <a:t>Family</a:t>
            </a:r>
          </a:p>
          <a:p>
            <a:pPr algn="ctr"/>
            <a:r>
              <a:rPr lang="en-US" sz="1600" dirty="0" smtClean="0">
                <a:latin typeface="Calibri" pitchFamily="34" charset="0"/>
              </a:rPr>
              <a:t>Strengths &amp;</a:t>
            </a:r>
          </a:p>
          <a:p>
            <a:pPr algn="ctr"/>
            <a:r>
              <a:rPr lang="en-US" sz="1600" dirty="0" smtClean="0">
                <a:latin typeface="Calibri" pitchFamily="34" charset="0"/>
              </a:rPr>
              <a:t>Needs </a:t>
            </a:r>
          </a:p>
          <a:p>
            <a:pPr algn="ctr"/>
            <a:r>
              <a:rPr lang="en-US" sz="1600" dirty="0" smtClean="0">
                <a:latin typeface="Calibri" pitchFamily="34" charset="0"/>
              </a:rPr>
              <a:t>Assessment </a:t>
            </a:r>
            <a:endParaRPr lang="en-US" sz="1600" dirty="0">
              <a:latin typeface="Calibri" pitchFamily="34" charset="0"/>
            </a:endParaRPr>
          </a:p>
        </p:txBody>
      </p:sp>
      <p:sp>
        <p:nvSpPr>
          <p:cNvPr id="35852" name="TextBox 14"/>
          <p:cNvSpPr txBox="1">
            <a:spLocks noChangeArrowheads="1"/>
          </p:cNvSpPr>
          <p:nvPr/>
        </p:nvSpPr>
        <p:spPr bwMode="auto">
          <a:xfrm>
            <a:off x="5638800" y="1396424"/>
            <a:ext cx="1828800" cy="584776"/>
          </a:xfrm>
          <a:prstGeom prst="rect">
            <a:avLst/>
          </a:prstGeom>
          <a:noFill/>
          <a:ln w="9525">
            <a:noFill/>
            <a:miter lim="800000"/>
            <a:headEnd/>
            <a:tailEnd/>
          </a:ln>
        </p:spPr>
        <p:txBody>
          <a:bodyPr wrap="square">
            <a:prstTxWarp prst="textNoShape">
              <a:avLst/>
            </a:prstTxWarp>
            <a:spAutoFit/>
          </a:bodyPr>
          <a:lstStyle/>
          <a:p>
            <a:pPr algn="ctr"/>
            <a:r>
              <a:rPr lang="en-US" sz="1600" dirty="0" smtClean="0">
                <a:latin typeface="Calibri" pitchFamily="34" charset="0"/>
              </a:rPr>
              <a:t>Reunification</a:t>
            </a:r>
            <a:br>
              <a:rPr lang="en-US" sz="1600" dirty="0" smtClean="0">
                <a:latin typeface="Calibri" pitchFamily="34" charset="0"/>
              </a:rPr>
            </a:br>
            <a:r>
              <a:rPr lang="en-US" sz="1600" dirty="0" smtClean="0">
                <a:latin typeface="Calibri" pitchFamily="34" charset="0"/>
              </a:rPr>
              <a:t>Assessment</a:t>
            </a:r>
            <a:endParaRPr lang="en-US" sz="1600" dirty="0">
              <a:latin typeface="Calibri" pitchFamily="34" charset="0"/>
            </a:endParaRPr>
          </a:p>
        </p:txBody>
      </p:sp>
      <p:sp>
        <p:nvSpPr>
          <p:cNvPr id="19" name="TextBox 18"/>
          <p:cNvSpPr txBox="1"/>
          <p:nvPr/>
        </p:nvSpPr>
        <p:spPr>
          <a:xfrm>
            <a:off x="3657600" y="3200400"/>
            <a:ext cx="2401491" cy="369332"/>
          </a:xfrm>
          <a:prstGeom prst="rect">
            <a:avLst/>
          </a:prstGeom>
          <a:noFill/>
        </p:spPr>
        <p:txBody>
          <a:bodyPr wrap="none" rtlCol="0">
            <a:spAutoFit/>
          </a:bodyPr>
          <a:lstStyle/>
          <a:p>
            <a:r>
              <a:rPr lang="en-US" sz="1800" dirty="0">
                <a:solidFill>
                  <a:schemeClr val="bg1"/>
                </a:solidFill>
                <a:latin typeface="+mj-lt"/>
                <a:ea typeface="Kozuka Gothic Pro R" panose="020B0400000000000000" pitchFamily="34" charset="-128"/>
              </a:rPr>
              <a:t>Work With Families</a:t>
            </a:r>
          </a:p>
        </p:txBody>
      </p:sp>
      <p:cxnSp>
        <p:nvCxnSpPr>
          <p:cNvPr id="21" name="Straight Arrow Connector 20"/>
          <p:cNvCxnSpPr/>
          <p:nvPr/>
        </p:nvCxnSpPr>
        <p:spPr>
          <a:xfrm>
            <a:off x="6077545" y="3385066"/>
            <a:ext cx="2914055" cy="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457200" y="3352800"/>
            <a:ext cx="3048000" cy="1588"/>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5" name="TextBox 14"/>
          <p:cNvSpPr txBox="1">
            <a:spLocks noChangeArrowheads="1"/>
          </p:cNvSpPr>
          <p:nvPr/>
        </p:nvSpPr>
        <p:spPr bwMode="auto">
          <a:xfrm>
            <a:off x="7162800" y="1396424"/>
            <a:ext cx="1828800" cy="584776"/>
          </a:xfrm>
          <a:prstGeom prst="rect">
            <a:avLst/>
          </a:prstGeom>
          <a:noFill/>
          <a:ln w="9525">
            <a:noFill/>
            <a:miter lim="800000"/>
            <a:headEnd/>
            <a:tailEnd/>
          </a:ln>
        </p:spPr>
        <p:txBody>
          <a:bodyPr wrap="square">
            <a:prstTxWarp prst="textNoShape">
              <a:avLst/>
            </a:prstTxWarp>
            <a:spAutoFit/>
          </a:bodyPr>
          <a:lstStyle/>
          <a:p>
            <a:pPr algn="ctr"/>
            <a:r>
              <a:rPr lang="en-US" sz="1600" dirty="0" smtClean="0">
                <a:latin typeface="Calibri" pitchFamily="34" charset="0"/>
              </a:rPr>
              <a:t>Risk </a:t>
            </a:r>
            <a:br>
              <a:rPr lang="en-US" sz="1600" dirty="0" smtClean="0">
                <a:latin typeface="Calibri" pitchFamily="34" charset="0"/>
              </a:rPr>
            </a:br>
            <a:r>
              <a:rPr lang="en-US" sz="1600" dirty="0" smtClean="0">
                <a:latin typeface="Calibri" pitchFamily="34" charset="0"/>
              </a:rPr>
              <a:t>Reassessment</a:t>
            </a:r>
            <a:endParaRPr lang="en-US" sz="1600" dirty="0">
              <a:latin typeface="Calibri" pitchFamily="34" charset="0"/>
            </a:endParaRPr>
          </a:p>
        </p:txBody>
      </p:sp>
      <p:sp>
        <p:nvSpPr>
          <p:cNvPr id="26" name="TextBox 11"/>
          <p:cNvSpPr txBox="1">
            <a:spLocks noChangeArrowheads="1"/>
          </p:cNvSpPr>
          <p:nvPr/>
        </p:nvSpPr>
        <p:spPr bwMode="auto">
          <a:xfrm>
            <a:off x="221843" y="1295400"/>
            <a:ext cx="1302159" cy="1077218"/>
          </a:xfrm>
          <a:prstGeom prst="rect">
            <a:avLst/>
          </a:prstGeom>
          <a:noFill/>
          <a:ln w="9525">
            <a:noFill/>
            <a:miter lim="800000"/>
            <a:headEnd/>
            <a:tailEnd/>
          </a:ln>
        </p:spPr>
        <p:txBody>
          <a:bodyPr wrap="none">
            <a:prstTxWarp prst="textNoShape">
              <a:avLst/>
            </a:prstTxWarp>
            <a:spAutoFit/>
          </a:bodyPr>
          <a:lstStyle/>
          <a:p>
            <a:pPr algn="ctr"/>
            <a:r>
              <a:rPr lang="en-US" sz="1600" dirty="0" smtClean="0">
                <a:latin typeface="Calibri" pitchFamily="34" charset="0"/>
              </a:rPr>
              <a:t>Screening &amp;</a:t>
            </a:r>
          </a:p>
          <a:p>
            <a:pPr algn="ctr"/>
            <a:r>
              <a:rPr lang="en-US" sz="1600" dirty="0" smtClean="0">
                <a:latin typeface="Calibri" pitchFamily="34" charset="0"/>
              </a:rPr>
              <a:t>Response </a:t>
            </a:r>
          </a:p>
          <a:p>
            <a:pPr algn="ctr"/>
            <a:r>
              <a:rPr lang="en-US" sz="1600" dirty="0" smtClean="0">
                <a:latin typeface="Calibri" pitchFamily="34" charset="0"/>
              </a:rPr>
              <a:t>Priority</a:t>
            </a:r>
          </a:p>
          <a:p>
            <a:pPr algn="ctr"/>
            <a:r>
              <a:rPr lang="en-US" sz="1600" dirty="0" smtClean="0">
                <a:latin typeface="Calibri" pitchFamily="34" charset="0"/>
              </a:rPr>
              <a:t>Assessment</a:t>
            </a:r>
            <a:endParaRPr lang="en-US" sz="1600" dirty="0">
              <a:latin typeface="Calibri" pitchFamily="34" charset="0"/>
            </a:endParaRPr>
          </a:p>
        </p:txBody>
      </p:sp>
      <p:cxnSp>
        <p:nvCxnSpPr>
          <p:cNvPr id="27" name="Straight Arrow Connector 26"/>
          <p:cNvCxnSpPr>
            <a:stCxn id="26" idx="2"/>
          </p:cNvCxnSpPr>
          <p:nvPr/>
        </p:nvCxnSpPr>
        <p:spPr>
          <a:xfrm rot="16200000" flipH="1">
            <a:off x="479770" y="2765770"/>
            <a:ext cx="827784" cy="41479"/>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16200000" flipH="1">
            <a:off x="1698968" y="2602953"/>
            <a:ext cx="827784" cy="41479"/>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16200000" flipH="1">
            <a:off x="3222968" y="2526753"/>
            <a:ext cx="827784" cy="41479"/>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6200000" flipH="1">
            <a:off x="4762500" y="2705101"/>
            <a:ext cx="609601" cy="7620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16200000" flipH="1">
            <a:off x="6236248" y="2526753"/>
            <a:ext cx="827784" cy="41479"/>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16200000" flipH="1">
            <a:off x="7760248" y="2526753"/>
            <a:ext cx="827784" cy="41479"/>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20" name="Diagram 19"/>
          <p:cNvGraphicFramePr/>
          <p:nvPr/>
        </p:nvGraphicFramePr>
        <p:xfrm>
          <a:off x="381000" y="4114800"/>
          <a:ext cx="84582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9268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z="2400" dirty="0" smtClean="0">
                <a:solidFill>
                  <a:schemeClr val="tx1"/>
                </a:solidFill>
              </a:rPr>
              <a:t>Overview of Two-Day Workshop</a:t>
            </a:r>
          </a:p>
        </p:txBody>
      </p:sp>
      <p:graphicFrame>
        <p:nvGraphicFramePr>
          <p:cNvPr id="4" name="Table 3"/>
          <p:cNvGraphicFramePr>
            <a:graphicFrameLocks noGrp="1"/>
          </p:cNvGraphicFramePr>
          <p:nvPr>
            <p:extLst>
              <p:ext uri="{D42A27DB-BD31-4B8C-83A1-F6EECF244321}">
                <p14:modId xmlns:p14="http://schemas.microsoft.com/office/powerpoint/2010/main" val="2230607603"/>
              </p:ext>
            </p:extLst>
          </p:nvPr>
        </p:nvGraphicFramePr>
        <p:xfrm>
          <a:off x="914400" y="1447800"/>
          <a:ext cx="7315200" cy="5036036"/>
        </p:xfrm>
        <a:graphic>
          <a:graphicData uri="http://schemas.openxmlformats.org/drawingml/2006/table">
            <a:tbl>
              <a:tblPr/>
              <a:tblGrid>
                <a:gridCol w="1567165"/>
                <a:gridCol w="5748035"/>
              </a:tblGrid>
              <a:tr h="463709">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mj-lt"/>
                          <a:ea typeface="MS PGothic" panose="020B0600070205080204" pitchFamily="34" charset="-128"/>
                          <a:cs typeface="Calibri" panose="020F0502020204030204" pitchFamily="34" charset="0"/>
                        </a:rPr>
                        <a:t>Day</a:t>
                      </a:r>
                    </a:p>
                  </a:txBody>
                  <a:tcPr marL="91442" marR="91442" marT="45690" marB="456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mj-lt"/>
                          <a:ea typeface="MS PGothic" panose="020B0600070205080204" pitchFamily="34" charset="-128"/>
                          <a:cs typeface="Calibri" panose="020F0502020204030204" pitchFamily="34" charset="0"/>
                        </a:rPr>
                        <a:t>Main Topics</a:t>
                      </a:r>
                    </a:p>
                  </a:txBody>
                  <a:tcPr marL="91442" marR="91442" marT="45690" marB="4569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286387">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mj-lt"/>
                          <a:ea typeface="MS PGothic" panose="020B0600070205080204" pitchFamily="34" charset="-128"/>
                          <a:cs typeface="Calibri" panose="020F0502020204030204" pitchFamily="34" charset="0"/>
                        </a:rPr>
                        <a:t>One</a:t>
                      </a:r>
                    </a:p>
                  </a:txBody>
                  <a:tcPr marL="91442" marR="91442" marT="45690" marB="456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285750" indent="-285750" defTabSz="455613">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defTabSz="455613">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defTabSz="455613">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defTabSz="4556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defTabSz="455613">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5613"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marL="465138" marR="0" lvl="0" indent="-465138" algn="l" defTabSz="455613" rtl="0" eaLnBrk="1" fontAlgn="base" latinLnBrk="0" hangingPunct="1">
                        <a:lnSpc>
                          <a:spcPct val="100000"/>
                        </a:lnSpc>
                        <a:spcBef>
                          <a:spcPct val="0"/>
                        </a:spcBef>
                        <a:spcAft>
                          <a:spcPct val="0"/>
                        </a:spcAft>
                        <a:buClrTx/>
                        <a:buSzTx/>
                        <a:buFont typeface="Verdana" panose="020B0604030504040204" pitchFamily="34" charset="0"/>
                        <a:buChar char="•"/>
                        <a:tabLst/>
                      </a:pPr>
                      <a:r>
                        <a:rPr kumimoji="0" lang="en-US" altLang="en-US" sz="1800" b="0" i="0" u="none" strike="noStrike" cap="none" normalizeH="0" baseline="0" dirty="0" smtClean="0">
                          <a:ln>
                            <a:noFill/>
                          </a:ln>
                          <a:solidFill>
                            <a:srgbClr val="000000"/>
                          </a:solidFill>
                          <a:effectLst/>
                          <a:latin typeface="+mj-lt"/>
                          <a:ea typeface="MS PGothic" panose="020B0600070205080204" pitchFamily="34" charset="-128"/>
                        </a:rPr>
                        <a:t>Overview of SDM system</a:t>
                      </a:r>
                    </a:p>
                    <a:p>
                      <a:pPr marL="465138" marR="0" lvl="0" indent="-465138" algn="l" defTabSz="455613" rtl="0" eaLnBrk="1" fontAlgn="base" latinLnBrk="0" hangingPunct="1">
                        <a:lnSpc>
                          <a:spcPct val="100000"/>
                        </a:lnSpc>
                        <a:spcBef>
                          <a:spcPct val="0"/>
                        </a:spcBef>
                        <a:spcAft>
                          <a:spcPct val="0"/>
                        </a:spcAft>
                        <a:buClrTx/>
                        <a:buSzTx/>
                        <a:buFont typeface="Verdana" panose="020B0604030504040204" pitchFamily="34" charset="0"/>
                        <a:buChar char="•"/>
                        <a:tabLst/>
                      </a:pPr>
                      <a:r>
                        <a:rPr kumimoji="0" lang="en-US" altLang="en-US" sz="1800" b="0" i="0" u="none" strike="noStrike" cap="none" normalizeH="0" baseline="0" dirty="0" smtClean="0">
                          <a:ln>
                            <a:noFill/>
                          </a:ln>
                          <a:solidFill>
                            <a:srgbClr val="000000"/>
                          </a:solidFill>
                          <a:effectLst/>
                          <a:latin typeface="+mj-lt"/>
                          <a:ea typeface="MS PGothic" panose="020B0600070205080204" pitchFamily="34" charset="-128"/>
                        </a:rPr>
                        <a:t>Basic concepts</a:t>
                      </a:r>
                    </a:p>
                    <a:p>
                      <a:pPr marL="465138" marR="0" lvl="0" indent="-465138" algn="l" defTabSz="455613" rtl="0" eaLnBrk="1" fontAlgn="base" latinLnBrk="0" hangingPunct="1">
                        <a:lnSpc>
                          <a:spcPct val="100000"/>
                        </a:lnSpc>
                        <a:spcBef>
                          <a:spcPct val="0"/>
                        </a:spcBef>
                        <a:spcAft>
                          <a:spcPct val="0"/>
                        </a:spcAft>
                        <a:buClrTx/>
                        <a:buSzTx/>
                        <a:buFont typeface="Verdana" panose="020B0604030504040204" pitchFamily="34" charset="0"/>
                        <a:buChar char="•"/>
                        <a:tabLst/>
                      </a:pPr>
                      <a:r>
                        <a:rPr kumimoji="0" lang="en-US" altLang="en-US" sz="1800" b="0" i="0" u="none" strike="noStrike" cap="none" normalizeH="0" baseline="0" dirty="0" smtClean="0">
                          <a:ln>
                            <a:noFill/>
                          </a:ln>
                          <a:solidFill>
                            <a:srgbClr val="000000"/>
                          </a:solidFill>
                          <a:effectLst/>
                          <a:latin typeface="+mj-lt"/>
                          <a:ea typeface="MS PGothic" panose="020B0600070205080204" pitchFamily="34" charset="-128"/>
                        </a:rPr>
                        <a:t>Hotline tool</a:t>
                      </a:r>
                    </a:p>
                    <a:p>
                      <a:pPr marL="465138" marR="0" lvl="0" indent="-465138" algn="l" defTabSz="455613" rtl="0" eaLnBrk="1" fontAlgn="base" latinLnBrk="0" hangingPunct="1">
                        <a:lnSpc>
                          <a:spcPct val="100000"/>
                        </a:lnSpc>
                        <a:spcBef>
                          <a:spcPct val="0"/>
                        </a:spcBef>
                        <a:spcAft>
                          <a:spcPct val="0"/>
                        </a:spcAft>
                        <a:buClrTx/>
                        <a:buSzTx/>
                        <a:buFont typeface="Verdana" panose="020B0604030504040204" pitchFamily="34" charset="0"/>
                        <a:buChar char="•"/>
                        <a:tabLst/>
                      </a:pPr>
                      <a:r>
                        <a:rPr kumimoji="0" lang="en-US" altLang="en-US" sz="1800" b="0" i="0" u="none" strike="noStrike" cap="none" normalizeH="0" baseline="0" dirty="0" smtClean="0">
                          <a:ln>
                            <a:noFill/>
                          </a:ln>
                          <a:solidFill>
                            <a:srgbClr val="000000"/>
                          </a:solidFill>
                          <a:effectLst/>
                          <a:latin typeface="+mj-lt"/>
                          <a:ea typeface="MS PGothic" panose="020B0600070205080204" pitchFamily="34" charset="-128"/>
                        </a:rPr>
                        <a:t>Safety assessment</a:t>
                      </a:r>
                    </a:p>
                    <a:p>
                      <a:pPr marL="465138" marR="0" lvl="0" indent="-465138" algn="l" defTabSz="455613" rtl="0" eaLnBrk="1" fontAlgn="base" latinLnBrk="0" hangingPunct="1">
                        <a:lnSpc>
                          <a:spcPct val="100000"/>
                        </a:lnSpc>
                        <a:spcBef>
                          <a:spcPct val="0"/>
                        </a:spcBef>
                        <a:spcAft>
                          <a:spcPct val="0"/>
                        </a:spcAft>
                        <a:buClrTx/>
                        <a:buSzTx/>
                        <a:buFont typeface="Verdana" panose="020B0604030504040204" pitchFamily="34" charset="0"/>
                        <a:buChar char="•"/>
                        <a:tabLst/>
                      </a:pPr>
                      <a:r>
                        <a:rPr kumimoji="0" lang="en-US" altLang="en-US" sz="1800" b="0" i="0" u="none" strike="noStrike" cap="none" normalizeH="0" baseline="0" dirty="0" smtClean="0">
                          <a:ln>
                            <a:noFill/>
                          </a:ln>
                          <a:solidFill>
                            <a:srgbClr val="000000"/>
                          </a:solidFill>
                          <a:effectLst/>
                          <a:latin typeface="+mj-lt"/>
                          <a:ea typeface="MS PGothic" panose="020B0600070205080204" pitchFamily="34" charset="-128"/>
                        </a:rPr>
                        <a:t>Safety planning </a:t>
                      </a:r>
                    </a:p>
                    <a:p>
                      <a:pPr marL="465138" marR="0" lvl="0" indent="-465138" algn="l" defTabSz="455613" rtl="0" eaLnBrk="1" fontAlgn="base" latinLnBrk="0" hangingPunct="1">
                        <a:lnSpc>
                          <a:spcPct val="100000"/>
                        </a:lnSpc>
                        <a:spcBef>
                          <a:spcPct val="0"/>
                        </a:spcBef>
                        <a:spcAft>
                          <a:spcPct val="0"/>
                        </a:spcAft>
                        <a:buClrTx/>
                        <a:buSzTx/>
                        <a:buFont typeface="Verdana" panose="020B0604030504040204" pitchFamily="34" charset="0"/>
                        <a:buChar char="•"/>
                        <a:tabLst/>
                      </a:pPr>
                      <a:r>
                        <a:rPr kumimoji="0" lang="en-US" altLang="en-US" sz="1800" b="0" i="0" u="none" strike="noStrike" cap="none" normalizeH="0" baseline="0" dirty="0" smtClean="0">
                          <a:ln>
                            <a:noFill/>
                          </a:ln>
                          <a:solidFill>
                            <a:srgbClr val="000000"/>
                          </a:solidFill>
                          <a:effectLst/>
                          <a:latin typeface="+mj-lt"/>
                          <a:ea typeface="MS PGothic" panose="020B0600070205080204" pitchFamily="34" charset="-128"/>
                        </a:rPr>
                        <a:t>Substitute care provider safety assessment</a:t>
                      </a:r>
                    </a:p>
                  </a:txBody>
                  <a:tcPr marL="91442" marR="91442" marT="45690" marB="456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202903">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000000"/>
                          </a:solidFill>
                          <a:effectLst/>
                          <a:latin typeface="+mj-lt"/>
                          <a:ea typeface="MS PGothic" panose="020B0600070205080204" pitchFamily="34" charset="-128"/>
                          <a:cs typeface="Calibri" panose="020F0502020204030204" pitchFamily="34" charset="0"/>
                        </a:rPr>
                        <a:t>Two</a:t>
                      </a:r>
                    </a:p>
                  </a:txBody>
                  <a:tcPr marL="91442" marR="91442" marT="45690" marB="456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cs typeface="MS PGothic" panose="020B0600070205080204" pitchFamily="34" charset="-128"/>
                        </a:defRPr>
                      </a:lvl9pPr>
                    </a:lstStyle>
                    <a:p>
                      <a:pPr marL="465138" marR="0" lvl="0" indent="-465138" algn="l" defTabSz="457200" rtl="0" eaLnBrk="1" fontAlgn="base" latinLnBrk="0" hangingPunct="1">
                        <a:lnSpc>
                          <a:spcPct val="100000"/>
                        </a:lnSpc>
                        <a:spcBef>
                          <a:spcPct val="0"/>
                        </a:spcBef>
                        <a:spcAft>
                          <a:spcPct val="0"/>
                        </a:spcAft>
                        <a:buClrTx/>
                        <a:buSzTx/>
                        <a:buFont typeface="Verdana" panose="020B0604030504040204" pitchFamily="34" charset="0"/>
                        <a:buChar char="•"/>
                        <a:tabLst/>
                      </a:pPr>
                      <a:r>
                        <a:rPr kumimoji="0" lang="en-US" altLang="en-US" sz="1800" b="0" i="0" u="none" strike="noStrike" cap="none" normalizeH="0" baseline="0" dirty="0" smtClean="0">
                          <a:ln>
                            <a:noFill/>
                          </a:ln>
                          <a:solidFill>
                            <a:srgbClr val="000000"/>
                          </a:solidFill>
                          <a:effectLst/>
                          <a:latin typeface="+mj-lt"/>
                          <a:ea typeface="MS PGothic" panose="020B0600070205080204" pitchFamily="34" charset="-128"/>
                          <a:cs typeface="Calibri" panose="020F0502020204030204" pitchFamily="34" charset="0"/>
                        </a:rPr>
                        <a:t>Understanding concept of risk</a:t>
                      </a:r>
                    </a:p>
                    <a:p>
                      <a:pPr marL="465138" marR="0" lvl="0" indent="-465138" algn="l" defTabSz="457200" rtl="0" eaLnBrk="1" fontAlgn="base" latinLnBrk="0" hangingPunct="1">
                        <a:lnSpc>
                          <a:spcPct val="100000"/>
                        </a:lnSpc>
                        <a:spcBef>
                          <a:spcPct val="0"/>
                        </a:spcBef>
                        <a:spcAft>
                          <a:spcPct val="0"/>
                        </a:spcAft>
                        <a:buClrTx/>
                        <a:buSzTx/>
                        <a:buFont typeface="Verdana" panose="020B0604030504040204" pitchFamily="34" charset="0"/>
                        <a:buChar char="•"/>
                        <a:tabLst/>
                      </a:pPr>
                      <a:r>
                        <a:rPr kumimoji="0" lang="en-US" altLang="en-US" sz="1800" b="0" i="0" u="none" strike="noStrike" cap="none" normalizeH="0" baseline="0" dirty="0" smtClean="0">
                          <a:ln>
                            <a:noFill/>
                          </a:ln>
                          <a:solidFill>
                            <a:srgbClr val="000000"/>
                          </a:solidFill>
                          <a:effectLst/>
                          <a:latin typeface="+mj-lt"/>
                          <a:ea typeface="MS PGothic" panose="020B0600070205080204" pitchFamily="34" charset="-128"/>
                          <a:cs typeface="Calibri" panose="020F0502020204030204" pitchFamily="34" charset="0"/>
                        </a:rPr>
                        <a:t>Risk assessment</a:t>
                      </a:r>
                    </a:p>
                    <a:p>
                      <a:pPr marL="465138" marR="0" lvl="0" indent="-465138" algn="l" defTabSz="457200" rtl="0" eaLnBrk="1" fontAlgn="base" latinLnBrk="0" hangingPunct="1">
                        <a:lnSpc>
                          <a:spcPct val="100000"/>
                        </a:lnSpc>
                        <a:spcBef>
                          <a:spcPct val="0"/>
                        </a:spcBef>
                        <a:spcAft>
                          <a:spcPct val="0"/>
                        </a:spcAft>
                        <a:buClrTx/>
                        <a:buSzTx/>
                        <a:buFont typeface="Verdana" panose="020B0604030504040204" pitchFamily="34" charset="0"/>
                        <a:buChar char="•"/>
                        <a:tabLst/>
                      </a:pPr>
                      <a:r>
                        <a:rPr kumimoji="0" lang="en-US" altLang="en-US" sz="1800" b="0" i="0" u="none" strike="noStrike" cap="none" normalizeH="0" baseline="0" dirty="0" smtClean="0">
                          <a:ln>
                            <a:noFill/>
                          </a:ln>
                          <a:solidFill>
                            <a:srgbClr val="000000"/>
                          </a:solidFill>
                          <a:effectLst/>
                          <a:latin typeface="+mj-lt"/>
                          <a:ea typeface="MS PGothic" panose="020B0600070205080204" pitchFamily="34" charset="-128"/>
                          <a:cs typeface="Calibri" panose="020F0502020204030204" pitchFamily="34" charset="0"/>
                        </a:rPr>
                        <a:t>Family strengths and needs assessment</a:t>
                      </a:r>
                    </a:p>
                    <a:p>
                      <a:pPr marL="465138" marR="0" lvl="0" indent="-465138" algn="l" defTabSz="457200" rtl="0" eaLnBrk="1" fontAlgn="base" latinLnBrk="0" hangingPunct="1">
                        <a:lnSpc>
                          <a:spcPct val="100000"/>
                        </a:lnSpc>
                        <a:spcBef>
                          <a:spcPct val="0"/>
                        </a:spcBef>
                        <a:spcAft>
                          <a:spcPct val="0"/>
                        </a:spcAft>
                        <a:buClrTx/>
                        <a:buSzTx/>
                        <a:buFont typeface="Verdana" panose="020B0604030504040204" pitchFamily="34" charset="0"/>
                        <a:buChar char="•"/>
                        <a:tabLst/>
                      </a:pPr>
                      <a:r>
                        <a:rPr kumimoji="0" lang="en-US" altLang="en-US" sz="1800" b="0" i="0" u="none" strike="noStrike" cap="none" normalizeH="0" baseline="0" dirty="0" smtClean="0">
                          <a:ln>
                            <a:noFill/>
                          </a:ln>
                          <a:solidFill>
                            <a:srgbClr val="000000"/>
                          </a:solidFill>
                          <a:effectLst/>
                          <a:latin typeface="+mj-lt"/>
                          <a:ea typeface="MS PGothic" panose="020B0600070205080204" pitchFamily="34" charset="-128"/>
                          <a:cs typeface="Calibri" panose="020F0502020204030204" pitchFamily="34" charset="0"/>
                        </a:rPr>
                        <a:t>Linking the SDM system to ongoing casework</a:t>
                      </a:r>
                    </a:p>
                    <a:p>
                      <a:pPr marL="465138" marR="0" lvl="0" indent="-465138" algn="l" defTabSz="457200" rtl="0" eaLnBrk="1" fontAlgn="base" latinLnBrk="0" hangingPunct="1">
                        <a:lnSpc>
                          <a:spcPct val="100000"/>
                        </a:lnSpc>
                        <a:spcBef>
                          <a:spcPct val="0"/>
                        </a:spcBef>
                        <a:spcAft>
                          <a:spcPct val="0"/>
                        </a:spcAft>
                        <a:buClrTx/>
                        <a:buSzTx/>
                        <a:buFont typeface="Verdana" panose="020B0604030504040204" pitchFamily="34" charset="0"/>
                        <a:buChar char="•"/>
                        <a:tabLst/>
                      </a:pPr>
                      <a:r>
                        <a:rPr kumimoji="0" lang="en-US" altLang="en-US" sz="1800" b="0" i="0" u="none" strike="noStrike" cap="none" normalizeH="0" baseline="0" dirty="0" smtClean="0">
                          <a:ln>
                            <a:noFill/>
                          </a:ln>
                          <a:solidFill>
                            <a:srgbClr val="000000"/>
                          </a:solidFill>
                          <a:effectLst/>
                          <a:latin typeface="+mj-lt"/>
                          <a:ea typeface="MS PGothic" panose="020B0600070205080204" pitchFamily="34" charset="-128"/>
                          <a:cs typeface="Calibri" panose="020F0502020204030204" pitchFamily="34" charset="0"/>
                        </a:rPr>
                        <a:t>Risk reassessment</a:t>
                      </a:r>
                    </a:p>
                    <a:p>
                      <a:pPr marL="465138" marR="0" lvl="0" indent="-465138" algn="l" defTabSz="457200" rtl="0" eaLnBrk="1" fontAlgn="base" latinLnBrk="0" hangingPunct="1">
                        <a:lnSpc>
                          <a:spcPct val="100000"/>
                        </a:lnSpc>
                        <a:spcBef>
                          <a:spcPct val="0"/>
                        </a:spcBef>
                        <a:spcAft>
                          <a:spcPct val="0"/>
                        </a:spcAft>
                        <a:buClrTx/>
                        <a:buSzTx/>
                        <a:buFont typeface="Verdana" panose="020B0604030504040204" pitchFamily="34" charset="0"/>
                        <a:buChar char="•"/>
                        <a:tabLst/>
                      </a:pPr>
                      <a:r>
                        <a:rPr kumimoji="0" lang="en-US" altLang="en-US" sz="1800" b="0" i="0" u="none" strike="noStrike" cap="none" normalizeH="0" baseline="0" dirty="0" smtClean="0">
                          <a:ln>
                            <a:noFill/>
                          </a:ln>
                          <a:solidFill>
                            <a:srgbClr val="000000"/>
                          </a:solidFill>
                          <a:effectLst/>
                          <a:latin typeface="+mj-lt"/>
                          <a:ea typeface="MS PGothic" panose="020B0600070205080204" pitchFamily="34" charset="-128"/>
                          <a:cs typeface="Calibri" panose="020F0502020204030204" pitchFamily="34" charset="0"/>
                        </a:rPr>
                        <a:t>Reunification reassessment</a:t>
                      </a:r>
                    </a:p>
                    <a:p>
                      <a:pPr marL="0" marR="0" lvl="0" indent="0" algn="l" defTabSz="457200" rtl="0" eaLnBrk="1" fontAlgn="base" latinLnBrk="0" hangingPunct="1">
                        <a:lnSpc>
                          <a:spcPct val="100000"/>
                        </a:lnSpc>
                        <a:spcBef>
                          <a:spcPct val="0"/>
                        </a:spcBef>
                        <a:spcAft>
                          <a:spcPct val="0"/>
                        </a:spcAft>
                        <a:buClrTx/>
                        <a:buSzTx/>
                        <a:buFont typeface="Verdana" panose="020B0604030504040204" pitchFamily="34" charset="0"/>
                        <a:buNone/>
                        <a:tabLst/>
                      </a:pPr>
                      <a:endParaRPr kumimoji="0" lang="en-US" altLang="en-US" sz="1800" b="0" i="0" u="none" strike="noStrike" cap="none" normalizeH="0" baseline="0" dirty="0" smtClean="0">
                        <a:ln>
                          <a:noFill/>
                        </a:ln>
                        <a:solidFill>
                          <a:srgbClr val="000000"/>
                        </a:solidFill>
                        <a:effectLst/>
                        <a:latin typeface="+mj-lt"/>
                        <a:ea typeface="MS PGothic" panose="020B0600070205080204" pitchFamily="34" charset="-128"/>
                        <a:cs typeface="Calibri" panose="020F0502020204030204" pitchFamily="34" charset="0"/>
                      </a:endParaRPr>
                    </a:p>
                  </a:txBody>
                  <a:tcPr marL="91442" marR="91442" marT="45690" marB="456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4068006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a:xfrm>
            <a:off x="588072" y="7086"/>
            <a:ext cx="7924800" cy="962025"/>
          </a:xfrm>
        </p:spPr>
        <p:txBody>
          <a:bodyPr/>
          <a:lstStyle/>
          <a:p>
            <a:pPr eaLnBrk="1" hangingPunct="1"/>
            <a:r>
              <a:rPr lang="en-US" altLang="en-US" sz="2400" dirty="0" smtClean="0">
                <a:solidFill>
                  <a:schemeClr val="tx1"/>
                </a:solidFill>
              </a:rPr>
              <a:t>Good Decisions Balance Perspectives</a:t>
            </a:r>
            <a:endParaRPr lang="en-US" altLang="en-US" sz="2400" dirty="0" smtClean="0">
              <a:solidFill>
                <a:schemeClr val="tx1"/>
              </a:solidFill>
              <a:sym typeface="Tahoma" panose="020B0604030504040204" pitchFamily="34" charset="0"/>
            </a:endParaRPr>
          </a:p>
        </p:txBody>
      </p:sp>
      <p:grpSp>
        <p:nvGrpSpPr>
          <p:cNvPr id="2" name="Group 1"/>
          <p:cNvGrpSpPr/>
          <p:nvPr/>
        </p:nvGrpSpPr>
        <p:grpSpPr>
          <a:xfrm>
            <a:off x="740472" y="1493412"/>
            <a:ext cx="7620000" cy="4291012"/>
            <a:chOff x="1371600" y="1706563"/>
            <a:chExt cx="7620000" cy="4291012"/>
          </a:xfrm>
        </p:grpSpPr>
        <p:sp>
          <p:nvSpPr>
            <p:cNvPr id="5" name="Oval 4"/>
            <p:cNvSpPr>
              <a:spLocks noChangeArrowheads="1"/>
            </p:cNvSpPr>
            <p:nvPr/>
          </p:nvSpPr>
          <p:spPr bwMode="auto">
            <a:xfrm>
              <a:off x="3733800" y="1868488"/>
              <a:ext cx="2743200" cy="2400300"/>
            </a:xfrm>
            <a:prstGeom prst="ellipse">
              <a:avLst/>
            </a:prstGeom>
            <a:solidFill>
              <a:srgbClr val="BFBFBF">
                <a:alpha val="27058"/>
              </a:srgbClr>
            </a:solidFill>
            <a:ln w="38100">
              <a:solidFill>
                <a:schemeClr val="tx1"/>
              </a:solidFill>
              <a:round/>
              <a:headEnd/>
              <a:tailEnd/>
            </a:ln>
            <a:effectLst>
              <a:outerShdw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400" dirty="0">
                <a:solidFill>
                  <a:schemeClr val="lt1"/>
                </a:solidFill>
                <a:latin typeface="+mn-lt"/>
                <a:sym typeface="Gill Sans" charset="0"/>
              </a:endParaRPr>
            </a:p>
          </p:txBody>
        </p:sp>
        <p:sp>
          <p:nvSpPr>
            <p:cNvPr id="8" name="Oval 7"/>
            <p:cNvSpPr>
              <a:spLocks noChangeArrowheads="1"/>
            </p:cNvSpPr>
            <p:nvPr/>
          </p:nvSpPr>
          <p:spPr bwMode="auto">
            <a:xfrm>
              <a:off x="4905375" y="3397250"/>
              <a:ext cx="2741613" cy="2401888"/>
            </a:xfrm>
            <a:prstGeom prst="ellipse">
              <a:avLst/>
            </a:prstGeom>
            <a:solidFill>
              <a:srgbClr val="A6A6A6">
                <a:alpha val="27843"/>
              </a:srgbClr>
            </a:solidFill>
            <a:ln w="38100">
              <a:solidFill>
                <a:schemeClr val="tx1"/>
              </a:solidFill>
              <a:round/>
              <a:headEnd/>
              <a:tailEnd/>
            </a:ln>
            <a:effectLst>
              <a:outerShdw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400" dirty="0">
                <a:solidFill>
                  <a:schemeClr val="lt1"/>
                </a:solidFill>
                <a:latin typeface="+mn-lt"/>
                <a:sym typeface="Gill Sans" charset="0"/>
              </a:endParaRPr>
            </a:p>
          </p:txBody>
        </p:sp>
        <p:sp>
          <p:nvSpPr>
            <p:cNvPr id="9" name="Oval 8"/>
            <p:cNvSpPr>
              <a:spLocks noChangeArrowheads="1"/>
            </p:cNvSpPr>
            <p:nvPr/>
          </p:nvSpPr>
          <p:spPr bwMode="auto">
            <a:xfrm>
              <a:off x="2667000" y="3397250"/>
              <a:ext cx="2741613" cy="2401888"/>
            </a:xfrm>
            <a:prstGeom prst="ellipse">
              <a:avLst/>
            </a:prstGeom>
            <a:solidFill>
              <a:srgbClr val="BFBFBF">
                <a:alpha val="27058"/>
              </a:srgbClr>
            </a:solidFill>
            <a:ln w="38100">
              <a:solidFill>
                <a:schemeClr val="tx1"/>
              </a:solidFill>
              <a:round/>
              <a:headEnd/>
              <a:tailEnd/>
            </a:ln>
            <a:effectLst>
              <a:outerShdw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400" dirty="0">
                <a:solidFill>
                  <a:schemeClr val="lt1"/>
                </a:solidFill>
                <a:latin typeface="+mn-lt"/>
                <a:sym typeface="Gill Sans" charset="0"/>
              </a:endParaRPr>
            </a:p>
          </p:txBody>
        </p:sp>
        <p:sp>
          <p:nvSpPr>
            <p:cNvPr id="53254" name="TextBox 9"/>
            <p:cNvSpPr txBox="1">
              <a:spLocks noChangeArrowheads="1"/>
            </p:cNvSpPr>
            <p:nvPr/>
          </p:nvSpPr>
          <p:spPr bwMode="auto">
            <a:xfrm>
              <a:off x="4186238" y="2362200"/>
              <a:ext cx="1825625" cy="584200"/>
            </a:xfrm>
            <a:prstGeom prst="rect">
              <a:avLst/>
            </a:prstGeom>
            <a:noFill/>
            <a:ln>
              <a:noFill/>
            </a:ln>
            <a:extLst/>
          </p:spPr>
          <p:txBody>
            <a:bodyPr>
              <a:spAutoFit/>
            </a:bodyP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defRPr/>
              </a:pPr>
              <a:r>
                <a:rPr lang="en-US" sz="1600" dirty="0" smtClean="0">
                  <a:solidFill>
                    <a:schemeClr val="tx1"/>
                  </a:solidFill>
                  <a:latin typeface="+mn-lt"/>
                  <a:ea typeface="MS PGothic" pitchFamily="34" charset="-128"/>
                </a:rPr>
                <a:t>Best available research</a:t>
              </a:r>
            </a:p>
          </p:txBody>
        </p:sp>
        <p:sp>
          <p:nvSpPr>
            <p:cNvPr id="53255" name="TextBox 10"/>
            <p:cNvSpPr txBox="1">
              <a:spLocks noChangeArrowheads="1"/>
            </p:cNvSpPr>
            <p:nvPr/>
          </p:nvSpPr>
          <p:spPr bwMode="auto">
            <a:xfrm>
              <a:off x="5408613" y="4351338"/>
              <a:ext cx="1825625" cy="830262"/>
            </a:xfrm>
            <a:prstGeom prst="rect">
              <a:avLst/>
            </a:prstGeom>
            <a:noFill/>
            <a:ln>
              <a:noFill/>
            </a:ln>
            <a:extLst/>
          </p:spPr>
          <p:txBody>
            <a:bodyPr>
              <a:spAutoFit/>
            </a:bodyP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defRPr/>
              </a:pPr>
              <a:r>
                <a:rPr lang="en-US" sz="1600" dirty="0" smtClean="0">
                  <a:solidFill>
                    <a:schemeClr val="tx1"/>
                  </a:solidFill>
                  <a:latin typeface="+mn-lt"/>
                  <a:ea typeface="MS PGothic" pitchFamily="34" charset="-128"/>
                </a:rPr>
                <a:t>Practitioner</a:t>
              </a:r>
            </a:p>
            <a:p>
              <a:pPr algn="ctr" eaLnBrk="1" hangingPunct="1">
                <a:defRPr/>
              </a:pPr>
              <a:r>
                <a:rPr lang="en-US" sz="1600" dirty="0" smtClean="0">
                  <a:solidFill>
                    <a:schemeClr val="tx1"/>
                  </a:solidFill>
                  <a:latin typeface="+mn-lt"/>
                  <a:ea typeface="MS PGothic" pitchFamily="34" charset="-128"/>
                </a:rPr>
                <a:t>judgment and </a:t>
              </a:r>
            </a:p>
            <a:p>
              <a:pPr algn="ctr" eaLnBrk="1" hangingPunct="1">
                <a:defRPr/>
              </a:pPr>
              <a:r>
                <a:rPr lang="en-US" sz="1600" dirty="0" smtClean="0">
                  <a:solidFill>
                    <a:schemeClr val="tx1"/>
                  </a:solidFill>
                  <a:latin typeface="+mn-lt"/>
                  <a:ea typeface="MS PGothic" pitchFamily="34" charset="-128"/>
                </a:rPr>
                <a:t>expertise</a:t>
              </a:r>
            </a:p>
          </p:txBody>
        </p:sp>
        <p:sp>
          <p:nvSpPr>
            <p:cNvPr id="53256" name="TextBox 11"/>
            <p:cNvSpPr txBox="1">
              <a:spLocks noChangeArrowheads="1"/>
            </p:cNvSpPr>
            <p:nvPr/>
          </p:nvSpPr>
          <p:spPr bwMode="auto">
            <a:xfrm>
              <a:off x="2867025" y="4332288"/>
              <a:ext cx="2081213" cy="1077218"/>
            </a:xfrm>
            <a:prstGeom prst="rect">
              <a:avLst/>
            </a:prstGeom>
            <a:noFill/>
            <a:ln>
              <a:noFill/>
            </a:ln>
            <a:extLst/>
          </p:spPr>
          <p:txBody>
            <a:bodyPr>
              <a:spAutoFit/>
            </a:bodyP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defRPr/>
              </a:pPr>
              <a:r>
                <a:rPr lang="en-US" sz="1600" dirty="0" smtClean="0">
                  <a:solidFill>
                    <a:schemeClr val="tx1"/>
                  </a:solidFill>
                  <a:latin typeface="+mn-lt"/>
                  <a:ea typeface="MS PGothic" pitchFamily="34" charset="-128"/>
                </a:rPr>
                <a:t>Client characteristics, values, and preferences</a:t>
              </a:r>
            </a:p>
          </p:txBody>
        </p:sp>
        <p:sp>
          <p:nvSpPr>
            <p:cNvPr id="13" name="Connector 12"/>
            <p:cNvSpPr>
              <a:spLocks noChangeArrowheads="1"/>
            </p:cNvSpPr>
            <p:nvPr/>
          </p:nvSpPr>
          <p:spPr bwMode="auto">
            <a:xfrm>
              <a:off x="3201988" y="3251200"/>
              <a:ext cx="3970337" cy="1017588"/>
            </a:xfrm>
            <a:prstGeom prst="flowChartConnector">
              <a:avLst/>
            </a:prstGeom>
            <a:solidFill>
              <a:schemeClr val="accent1">
                <a:alpha val="90195"/>
              </a:schemeClr>
            </a:solidFill>
            <a:ln w="25400">
              <a:noFill/>
              <a:round/>
              <a:headEnd/>
              <a:tailEnd/>
            </a:ln>
            <a:effectLst>
              <a:outerShdw dist="23000" dir="5400000" rotWithShape="0">
                <a:srgbClr val="808080">
                  <a:alpha val="34998"/>
                </a:srgbClr>
              </a:outerShdw>
            </a:effectLst>
          </p:spPr>
          <p:txBody>
            <a:bodyPr anchor="ctr"/>
            <a:lstStyle/>
            <a:p>
              <a:pPr algn="ctr" eaLnBrk="1" fontAlgn="auto" hangingPunct="1">
                <a:spcBef>
                  <a:spcPts val="0"/>
                </a:spcBef>
                <a:spcAft>
                  <a:spcPts val="0"/>
                </a:spcAft>
                <a:defRPr/>
              </a:pPr>
              <a:endParaRPr lang="en-US" sz="1400" dirty="0">
                <a:solidFill>
                  <a:schemeClr val="lt1"/>
                </a:solidFill>
                <a:latin typeface="+mn-lt"/>
                <a:sym typeface="Gill Sans" charset="0"/>
              </a:endParaRPr>
            </a:p>
          </p:txBody>
        </p:sp>
        <p:sp>
          <p:nvSpPr>
            <p:cNvPr id="53258" name="TextBox 13"/>
            <p:cNvSpPr txBox="1">
              <a:spLocks noChangeArrowheads="1"/>
            </p:cNvSpPr>
            <p:nvPr/>
          </p:nvSpPr>
          <p:spPr bwMode="auto">
            <a:xfrm>
              <a:off x="3609975" y="3576638"/>
              <a:ext cx="3167063" cy="338137"/>
            </a:xfrm>
            <a:prstGeom prst="rect">
              <a:avLst/>
            </a:prstGeom>
            <a:noFill/>
            <a:ln>
              <a:noFill/>
            </a:ln>
            <a:extLst/>
          </p:spPr>
          <p:txBody>
            <a:bodyPr>
              <a:spAutoFit/>
            </a:bodyP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algn="ctr" eaLnBrk="1" hangingPunct="1">
                <a:defRPr/>
              </a:pPr>
              <a:r>
                <a:rPr lang="en-US" sz="1600" dirty="0" smtClean="0">
                  <a:solidFill>
                    <a:schemeClr val="bg1"/>
                  </a:solidFill>
                  <a:latin typeface="+mn-lt"/>
                  <a:ea typeface="MS PGothic" pitchFamily="34" charset="-128"/>
                </a:rPr>
                <a:t>BEST OUTCOMES</a:t>
              </a:r>
            </a:p>
          </p:txBody>
        </p:sp>
        <p:sp>
          <p:nvSpPr>
            <p:cNvPr id="15" name="Connector 14"/>
            <p:cNvSpPr>
              <a:spLocks noChangeArrowheads="1"/>
            </p:cNvSpPr>
            <p:nvPr/>
          </p:nvSpPr>
          <p:spPr bwMode="auto">
            <a:xfrm>
              <a:off x="1371600" y="1706563"/>
              <a:ext cx="7620000" cy="4291012"/>
            </a:xfrm>
            <a:prstGeom prst="flowChartConnector">
              <a:avLst/>
            </a:prstGeom>
            <a:noFill/>
            <a:ln w="19050">
              <a:solidFill>
                <a:schemeClr val="tx1"/>
              </a:solidFill>
              <a:round/>
              <a:headEnd/>
              <a:tailEnd/>
            </a:ln>
            <a:effectLst>
              <a:outerShdw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sz="1600" dirty="0">
                <a:solidFill>
                  <a:schemeClr val="lt1"/>
                </a:solidFill>
                <a:latin typeface="+mn-lt"/>
                <a:sym typeface="Gill Sans" charset="0"/>
              </a:endParaRPr>
            </a:p>
          </p:txBody>
        </p:sp>
        <p:sp>
          <p:nvSpPr>
            <p:cNvPr id="53260" name="TextBox 15"/>
            <p:cNvSpPr txBox="1">
              <a:spLocks noChangeArrowheads="1"/>
            </p:cNvSpPr>
            <p:nvPr/>
          </p:nvSpPr>
          <p:spPr bwMode="auto">
            <a:xfrm>
              <a:off x="6695533" y="2398167"/>
              <a:ext cx="1710628" cy="1077218"/>
            </a:xfrm>
            <a:prstGeom prst="rect">
              <a:avLst/>
            </a:prstGeom>
            <a:noFill/>
            <a:ln>
              <a:noFill/>
            </a:ln>
            <a:extLst/>
          </p:spPr>
          <p:txBody>
            <a:bodyPr wrap="square">
              <a:spAutoFit/>
            </a:bodyPr>
            <a:lstStyle>
              <a:lvl1pPr eaLnBrk="0" hangingPunct="0">
                <a:defRPr sz="4200">
                  <a:solidFill>
                    <a:srgbClr val="000000"/>
                  </a:solidFill>
                  <a:latin typeface="Gill Sans" pitchFamily="-84" charset="0"/>
                  <a:ea typeface="ヒラギノ角ゴ ProN W3" pitchFamily="-84" charset="-128"/>
                  <a:sym typeface="Gill Sans" pitchFamily="-84" charset="0"/>
                </a:defRPr>
              </a:lvl1pPr>
              <a:lvl2pPr marL="742950" indent="-285750" eaLnBrk="0" hangingPunct="0">
                <a:defRPr sz="4200">
                  <a:solidFill>
                    <a:srgbClr val="000000"/>
                  </a:solidFill>
                  <a:latin typeface="Gill Sans" pitchFamily="-84" charset="0"/>
                  <a:ea typeface="ヒラギノ角ゴ ProN W3" pitchFamily="-84" charset="-128"/>
                  <a:sym typeface="Gill Sans" pitchFamily="-84" charset="0"/>
                </a:defRPr>
              </a:lvl2pPr>
              <a:lvl3pPr marL="1143000" indent="-228600" eaLnBrk="0" hangingPunct="0">
                <a:defRPr sz="4200">
                  <a:solidFill>
                    <a:srgbClr val="000000"/>
                  </a:solidFill>
                  <a:latin typeface="Gill Sans" pitchFamily="-84" charset="0"/>
                  <a:ea typeface="ヒラギノ角ゴ ProN W3" pitchFamily="-84" charset="-128"/>
                  <a:sym typeface="Gill Sans" pitchFamily="-84" charset="0"/>
                </a:defRPr>
              </a:lvl3pPr>
              <a:lvl4pPr marL="1600200" indent="-228600" eaLnBrk="0" hangingPunct="0">
                <a:defRPr sz="4200">
                  <a:solidFill>
                    <a:srgbClr val="000000"/>
                  </a:solidFill>
                  <a:latin typeface="Gill Sans" pitchFamily="-84" charset="0"/>
                  <a:ea typeface="ヒラギノ角ゴ ProN W3" pitchFamily="-84" charset="-128"/>
                  <a:sym typeface="Gill Sans" pitchFamily="-84" charset="0"/>
                </a:defRPr>
              </a:lvl4pPr>
              <a:lvl5pPr marL="2057400" indent="-228600" eaLnBrk="0" hangingPunct="0">
                <a:defRPr sz="4200">
                  <a:solidFill>
                    <a:srgbClr val="000000"/>
                  </a:solidFill>
                  <a:latin typeface="Gill Sans" pitchFamily="-84" charset="0"/>
                  <a:ea typeface="ヒラギノ角ゴ ProN W3" pitchFamily="-84" charset="-128"/>
                  <a:sym typeface="Gill Sans" pitchFamily="-84" charset="0"/>
                </a:defRPr>
              </a:lvl5pPr>
              <a:lvl6pPr marL="25146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6pPr>
              <a:lvl7pPr marL="29718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7pPr>
              <a:lvl8pPr marL="34290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8pPr>
              <a:lvl9pPr marL="3886200" indent="-228600" eaLnBrk="0" fontAlgn="base" hangingPunct="0">
                <a:spcBef>
                  <a:spcPct val="0"/>
                </a:spcBef>
                <a:spcAft>
                  <a:spcPct val="0"/>
                </a:spcAft>
                <a:defRPr sz="4200">
                  <a:solidFill>
                    <a:srgbClr val="000000"/>
                  </a:solidFill>
                  <a:latin typeface="Gill Sans" pitchFamily="-84" charset="0"/>
                  <a:ea typeface="ヒラギノ角ゴ ProN W3" pitchFamily="-84" charset="-128"/>
                  <a:sym typeface="Gill Sans" pitchFamily="-84" charset="0"/>
                </a:defRPr>
              </a:lvl9pPr>
            </a:lstStyle>
            <a:p>
              <a:pPr eaLnBrk="1" hangingPunct="1">
                <a:defRPr/>
              </a:pPr>
              <a:r>
                <a:rPr lang="en-US" sz="1600" dirty="0" smtClean="0">
                  <a:solidFill>
                    <a:schemeClr val="tx1"/>
                  </a:solidFill>
                  <a:latin typeface="+mn-lt"/>
                  <a:ea typeface="MS PGothic" pitchFamily="34" charset="-128"/>
                </a:rPr>
                <a:t>Environment and</a:t>
              </a:r>
            </a:p>
            <a:p>
              <a:pPr eaLnBrk="1" hangingPunct="1">
                <a:defRPr/>
              </a:pPr>
              <a:r>
                <a:rPr lang="en-US" sz="1600" dirty="0" smtClean="0">
                  <a:solidFill>
                    <a:schemeClr val="tx1"/>
                  </a:solidFill>
                  <a:latin typeface="+mn-lt"/>
                  <a:ea typeface="MS PGothic" pitchFamily="34" charset="-128"/>
                </a:rPr>
                <a:t>organizational context</a:t>
              </a:r>
            </a:p>
          </p:txBody>
        </p:sp>
      </p:grpSp>
      <p:sp>
        <p:nvSpPr>
          <p:cNvPr id="53261" name="Rectangle 4"/>
          <p:cNvSpPr>
            <a:spLocks noChangeArrowheads="1"/>
          </p:cNvSpPr>
          <p:nvPr/>
        </p:nvSpPr>
        <p:spPr bwMode="auto">
          <a:xfrm>
            <a:off x="105345" y="6411685"/>
            <a:ext cx="4261103" cy="307777"/>
          </a:xfrm>
          <a:prstGeom prst="rect">
            <a:avLst/>
          </a:prstGeom>
          <a:noFill/>
          <a:ln>
            <a:noFill/>
          </a:ln>
          <a:extLst/>
        </p:spPr>
        <p:txBody>
          <a:bodyPr wrap="none">
            <a:spAutoFit/>
          </a:bodyPr>
          <a:lstStyle/>
          <a:p>
            <a:pPr>
              <a:defRPr/>
            </a:pPr>
            <a:r>
              <a:rPr lang="en-US" sz="1400" dirty="0">
                <a:latin typeface="+mn-lt"/>
                <a:ea typeface="ヒラギノ角ゴ ProN W3" pitchFamily="-84" charset="-128"/>
              </a:rPr>
              <a:t>Adapted from the Institute of Medicine, 2001</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828" t="3164" r="1999" b="2372"/>
          <a:stretch/>
        </p:blipFill>
        <p:spPr>
          <a:xfrm>
            <a:off x="1219915" y="1255363"/>
            <a:ext cx="6704170" cy="5031137"/>
          </a:xfrm>
          <a:prstGeom prst="rect">
            <a:avLst/>
          </a:prstGeom>
        </p:spPr>
      </p:pic>
      <p:sp>
        <p:nvSpPr>
          <p:cNvPr id="8" name="Title 1"/>
          <p:cNvSpPr>
            <a:spLocks noGrp="1"/>
          </p:cNvSpPr>
          <p:nvPr>
            <p:ph type="title"/>
          </p:nvPr>
        </p:nvSpPr>
        <p:spPr/>
        <p:txBody>
          <a:bodyPr/>
          <a:lstStyle/>
          <a:p>
            <a:r>
              <a:rPr lang="en-US" sz="2400" dirty="0" smtClean="0">
                <a:solidFill>
                  <a:schemeClr val="tx1"/>
                </a:solidFill>
                <a:latin typeface="Verdana" pitchFamily="34" charset="0"/>
                <a:cs typeface="Verdana" pitchFamily="34" charset="0"/>
              </a:rPr>
              <a:t>Good Working Relationships Enrich the SDM</a:t>
            </a:r>
            <a:r>
              <a:rPr lang="en-US" sz="2400" baseline="30000" dirty="0" smtClean="0">
                <a:solidFill>
                  <a:schemeClr val="tx1"/>
                </a:solidFill>
                <a:latin typeface="Verdana" pitchFamily="34" charset="0"/>
                <a:cs typeface="Verdana" pitchFamily="34" charset="0"/>
              </a:rPr>
              <a:t>® </a:t>
            </a:r>
            <a:r>
              <a:rPr lang="en-US" sz="2400" dirty="0" smtClean="0">
                <a:solidFill>
                  <a:schemeClr val="tx1"/>
                </a:solidFill>
                <a:latin typeface="Verdana" pitchFamily="34" charset="0"/>
                <a:cs typeface="Verdana" pitchFamily="34" charset="0"/>
              </a:rPr>
              <a:t>Model</a:t>
            </a:r>
            <a:endParaRPr lang="en-US" sz="2400" dirty="0">
              <a:solidFill>
                <a:schemeClr val="tx1"/>
              </a:solidFill>
              <a:latin typeface="Verdana" pitchFamily="34" charset="0"/>
              <a:cs typeface="Verdana" pitchFamily="34" charset="0"/>
            </a:endParaRPr>
          </a:p>
        </p:txBody>
      </p:sp>
      <p:sp>
        <p:nvSpPr>
          <p:cNvPr id="4" name="Rectangle 3"/>
          <p:cNvSpPr/>
          <p:nvPr/>
        </p:nvSpPr>
        <p:spPr>
          <a:xfrm>
            <a:off x="7687159" y="5959098"/>
            <a:ext cx="1456841" cy="8989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0" y="6264729"/>
            <a:ext cx="9144000" cy="571500"/>
          </a:xfrm>
          <a:prstGeom prst="rect">
            <a:avLst/>
          </a:prstGeom>
        </p:spPr>
        <p:txBody>
          <a:bodyPr vert="horz" wrap="square" lIns="91440" tIns="45720" rIns="91440" bIns="45720" rtlCol="0" anchor="ctr">
            <a:normAutofit/>
          </a:bodyPr>
          <a:lstStyle/>
          <a:p>
            <a:pPr>
              <a:spcBef>
                <a:spcPts val="0"/>
              </a:spcBef>
              <a:defRPr/>
            </a:pPr>
            <a:r>
              <a:rPr lang="en-US" sz="1400" dirty="0">
                <a:latin typeface="+mj-lt"/>
                <a:cs typeface="Times New Roman" pitchFamily="18" charset="0"/>
                <a:sym typeface="Tahoma" charset="0"/>
              </a:rPr>
              <a:t>Farmer, E</a:t>
            </a:r>
            <a:r>
              <a:rPr lang="en-US" sz="1400" dirty="0" smtClean="0">
                <a:latin typeface="+mj-lt"/>
                <a:cs typeface="Times New Roman" pitchFamily="18" charset="0"/>
                <a:sym typeface="Tahoma" charset="0"/>
              </a:rPr>
              <a:t>., </a:t>
            </a:r>
            <a:r>
              <a:rPr lang="en-US" sz="1400" dirty="0">
                <a:latin typeface="+mj-lt"/>
                <a:cs typeface="Times New Roman" pitchFamily="18" charset="0"/>
                <a:sym typeface="Tahoma" charset="0"/>
              </a:rPr>
              <a:t>&amp; Owen, M. (1995). </a:t>
            </a:r>
            <a:r>
              <a:rPr lang="en-US" sz="1400" i="1" dirty="0">
                <a:latin typeface="+mj-lt"/>
                <a:cs typeface="Times New Roman" pitchFamily="18" charset="0"/>
                <a:sym typeface="Tahoma" charset="0"/>
              </a:rPr>
              <a:t>Child protection practice: Private risks and public remedies. </a:t>
            </a:r>
            <a:r>
              <a:rPr lang="en-US" sz="1400" dirty="0" smtClean="0">
                <a:latin typeface="+mj-lt"/>
                <a:cs typeface="Times New Roman" pitchFamily="18" charset="0"/>
                <a:sym typeface="Tahoma" charset="0"/>
              </a:rPr>
              <a:t>London: HMSO.</a:t>
            </a:r>
            <a:endParaRPr kumimoji="0" lang="en-US" sz="1400" b="0" i="0" u="none" strike="noStrike" kern="1200" cap="none" spc="0" normalizeH="0" baseline="0" noProof="0" dirty="0" smtClean="0">
              <a:ln>
                <a:noFill/>
              </a:ln>
              <a:solidFill>
                <a:srgbClr val="FFFFFF"/>
              </a:solidFill>
              <a:effectLst/>
              <a:uLnTx/>
              <a:uFillTx/>
              <a:latin typeface="+mj-lt"/>
              <a:ea typeface="+mj-ea"/>
              <a:cs typeface="Verdana"/>
            </a:endParaRPr>
          </a:p>
        </p:txBody>
      </p:sp>
    </p:spTree>
    <p:extLst>
      <p:ext uri="{BB962C8B-B14F-4D97-AF65-F5344CB8AC3E}">
        <p14:creationId xmlns:p14="http://schemas.microsoft.com/office/powerpoint/2010/main" val="352911978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789" r="7401"/>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0" y="1971675"/>
            <a:ext cx="6773863" cy="3963988"/>
          </a:xfrm>
        </p:spPr>
        <p:txBody>
          <a:bodyPr/>
          <a:lstStyle/>
          <a:p>
            <a:pPr algn="ctr"/>
            <a:r>
              <a:rPr lang="en-US" sz="3200"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62" y="1971675"/>
            <a:ext cx="8143875" cy="2228850"/>
          </a:xfrm>
          <a:prstGeom prst="rect">
            <a:avLst/>
          </a:prstGeom>
        </p:spPr>
      </p:pic>
    </p:spTree>
    <p:extLst>
      <p:ext uri="{BB962C8B-B14F-4D97-AF65-F5344CB8AC3E}">
        <p14:creationId xmlns:p14="http://schemas.microsoft.com/office/powerpoint/2010/main" val="2028119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9"/>
          <p:cNvSpPr>
            <a:spLocks/>
          </p:cNvSpPr>
          <p:nvPr/>
        </p:nvSpPr>
        <p:spPr bwMode="auto">
          <a:xfrm>
            <a:off x="6858000" y="2085121"/>
            <a:ext cx="1139477" cy="1596837"/>
          </a:xfrm>
          <a:custGeom>
            <a:avLst/>
            <a:gdLst>
              <a:gd name="T0" fmla="*/ 0 w 2495"/>
              <a:gd name="T1" fmla="*/ 0 h 4186"/>
              <a:gd name="T2" fmla="*/ 0 w 2495"/>
              <a:gd name="T3" fmla="*/ 0 h 4186"/>
              <a:gd name="T4" fmla="*/ 0 w 2495"/>
              <a:gd name="T5" fmla="*/ 0 h 4186"/>
              <a:gd name="T6" fmla="*/ 0 w 2495"/>
              <a:gd name="T7" fmla="*/ 0 h 4186"/>
              <a:gd name="T8" fmla="*/ 0 w 2495"/>
              <a:gd name="T9" fmla="*/ 0 h 4186"/>
              <a:gd name="T10" fmla="*/ 0 w 2495"/>
              <a:gd name="T11" fmla="*/ 0 h 4186"/>
              <a:gd name="T12" fmla="*/ 0 w 2495"/>
              <a:gd name="T13" fmla="*/ 0 h 4186"/>
              <a:gd name="T14" fmla="*/ 0 w 2495"/>
              <a:gd name="T15" fmla="*/ 0 h 4186"/>
              <a:gd name="T16" fmla="*/ 0 w 2495"/>
              <a:gd name="T17" fmla="*/ 0 h 4186"/>
              <a:gd name="T18" fmla="*/ 0 w 2495"/>
              <a:gd name="T19" fmla="*/ 0 h 4186"/>
              <a:gd name="T20" fmla="*/ 0 w 2495"/>
              <a:gd name="T21" fmla="*/ 0 h 4186"/>
              <a:gd name="T22" fmla="*/ 0 w 2495"/>
              <a:gd name="T23" fmla="*/ 0 h 4186"/>
              <a:gd name="T24" fmla="*/ 0 w 2495"/>
              <a:gd name="T25" fmla="*/ 0 h 4186"/>
              <a:gd name="T26" fmla="*/ 0 w 2495"/>
              <a:gd name="T27" fmla="*/ 0 h 4186"/>
              <a:gd name="T28" fmla="*/ 0 w 2495"/>
              <a:gd name="T29" fmla="*/ 0 h 4186"/>
              <a:gd name="T30" fmla="*/ 0 w 2495"/>
              <a:gd name="T31" fmla="*/ 0 h 4186"/>
              <a:gd name="T32" fmla="*/ 0 w 2495"/>
              <a:gd name="T33" fmla="*/ 0 h 4186"/>
              <a:gd name="T34" fmla="*/ 0 w 2495"/>
              <a:gd name="T35" fmla="*/ 0 h 4186"/>
              <a:gd name="T36" fmla="*/ 0 w 2495"/>
              <a:gd name="T37" fmla="*/ 0 h 4186"/>
              <a:gd name="T38" fmla="*/ 0 w 2495"/>
              <a:gd name="T39" fmla="*/ 0 h 4186"/>
              <a:gd name="T40" fmla="*/ 0 w 2495"/>
              <a:gd name="T41" fmla="*/ 0 h 4186"/>
              <a:gd name="T42" fmla="*/ 0 w 2495"/>
              <a:gd name="T43" fmla="*/ 0 h 4186"/>
              <a:gd name="T44" fmla="*/ 0 w 2495"/>
              <a:gd name="T45" fmla="*/ 0 h 4186"/>
              <a:gd name="T46" fmla="*/ 0 w 2495"/>
              <a:gd name="T47" fmla="*/ 0 h 4186"/>
              <a:gd name="T48" fmla="*/ 0 w 2495"/>
              <a:gd name="T49" fmla="*/ 0 h 4186"/>
              <a:gd name="T50" fmla="*/ 0 w 2495"/>
              <a:gd name="T51" fmla="*/ 0 h 4186"/>
              <a:gd name="T52" fmla="*/ 0 w 2495"/>
              <a:gd name="T53" fmla="*/ 0 h 4186"/>
              <a:gd name="T54" fmla="*/ 0 w 2495"/>
              <a:gd name="T55" fmla="*/ 0 h 4186"/>
              <a:gd name="T56" fmla="*/ 0 w 2495"/>
              <a:gd name="T57" fmla="*/ 0 h 4186"/>
              <a:gd name="T58" fmla="*/ 0 w 2495"/>
              <a:gd name="T59" fmla="*/ 0 h 4186"/>
              <a:gd name="T60" fmla="*/ 0 w 2495"/>
              <a:gd name="T61" fmla="*/ 0 h 4186"/>
              <a:gd name="T62" fmla="*/ 0 w 2495"/>
              <a:gd name="T63" fmla="*/ 0 h 4186"/>
              <a:gd name="T64" fmla="*/ 0 w 2495"/>
              <a:gd name="T65" fmla="*/ 0 h 4186"/>
              <a:gd name="T66" fmla="*/ 0 w 2495"/>
              <a:gd name="T67" fmla="*/ 0 h 41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95"/>
              <a:gd name="T103" fmla="*/ 0 h 4186"/>
              <a:gd name="T104" fmla="*/ 2495 w 2495"/>
              <a:gd name="T105" fmla="*/ 4186 h 41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95" h="4186">
                <a:moveTo>
                  <a:pt x="209" y="0"/>
                </a:moveTo>
                <a:lnTo>
                  <a:pt x="1395" y="231"/>
                </a:lnTo>
                <a:lnTo>
                  <a:pt x="1119" y="1399"/>
                </a:lnTo>
                <a:lnTo>
                  <a:pt x="2402" y="3149"/>
                </a:lnTo>
                <a:lnTo>
                  <a:pt x="2382" y="3187"/>
                </a:lnTo>
                <a:lnTo>
                  <a:pt x="2495" y="3581"/>
                </a:lnTo>
                <a:lnTo>
                  <a:pt x="2354" y="3685"/>
                </a:lnTo>
                <a:lnTo>
                  <a:pt x="2306" y="3908"/>
                </a:lnTo>
                <a:lnTo>
                  <a:pt x="2345" y="3992"/>
                </a:lnTo>
                <a:lnTo>
                  <a:pt x="2249" y="4186"/>
                </a:lnTo>
                <a:lnTo>
                  <a:pt x="2180" y="4134"/>
                </a:lnTo>
                <a:lnTo>
                  <a:pt x="2205" y="4079"/>
                </a:lnTo>
                <a:lnTo>
                  <a:pt x="1457" y="3992"/>
                </a:lnTo>
                <a:lnTo>
                  <a:pt x="1446" y="3949"/>
                </a:lnTo>
                <a:lnTo>
                  <a:pt x="1415" y="3766"/>
                </a:lnTo>
                <a:lnTo>
                  <a:pt x="1415" y="3709"/>
                </a:lnTo>
                <a:lnTo>
                  <a:pt x="1086" y="3311"/>
                </a:lnTo>
                <a:lnTo>
                  <a:pt x="550" y="2982"/>
                </a:lnTo>
                <a:lnTo>
                  <a:pt x="570" y="2799"/>
                </a:lnTo>
                <a:lnTo>
                  <a:pt x="257" y="2183"/>
                </a:lnTo>
                <a:lnTo>
                  <a:pt x="378" y="2107"/>
                </a:lnTo>
                <a:lnTo>
                  <a:pt x="363" y="2020"/>
                </a:lnTo>
                <a:lnTo>
                  <a:pt x="209" y="1980"/>
                </a:lnTo>
                <a:lnTo>
                  <a:pt x="245" y="1708"/>
                </a:lnTo>
                <a:lnTo>
                  <a:pt x="390" y="1783"/>
                </a:lnTo>
                <a:lnTo>
                  <a:pt x="319" y="1535"/>
                </a:lnTo>
                <a:lnTo>
                  <a:pt x="245" y="1616"/>
                </a:lnTo>
                <a:lnTo>
                  <a:pt x="136" y="1514"/>
                </a:lnTo>
                <a:lnTo>
                  <a:pt x="68" y="1251"/>
                </a:lnTo>
                <a:lnTo>
                  <a:pt x="54" y="987"/>
                </a:lnTo>
                <a:lnTo>
                  <a:pt x="101" y="782"/>
                </a:lnTo>
                <a:lnTo>
                  <a:pt x="12" y="576"/>
                </a:lnTo>
                <a:lnTo>
                  <a:pt x="0" y="536"/>
                </a:lnTo>
                <a:lnTo>
                  <a:pt x="209" y="0"/>
                </a:lnTo>
                <a:close/>
              </a:path>
            </a:pathLst>
          </a:custGeom>
          <a:solidFill>
            <a:srgbClr val="006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 name="Freeform 7"/>
          <p:cNvSpPr>
            <a:spLocks/>
          </p:cNvSpPr>
          <p:nvPr/>
        </p:nvSpPr>
        <p:spPr bwMode="auto">
          <a:xfrm>
            <a:off x="381000" y="1960444"/>
            <a:ext cx="2296786" cy="1846193"/>
          </a:xfrm>
          <a:custGeom>
            <a:avLst/>
            <a:gdLst>
              <a:gd name="T0" fmla="*/ 0 w 5031"/>
              <a:gd name="T1" fmla="*/ 0 h 4843"/>
              <a:gd name="T2" fmla="*/ 0 w 5031"/>
              <a:gd name="T3" fmla="*/ 0 h 4843"/>
              <a:gd name="T4" fmla="*/ 0 w 5031"/>
              <a:gd name="T5" fmla="*/ 0 h 4843"/>
              <a:gd name="T6" fmla="*/ 0 w 5031"/>
              <a:gd name="T7" fmla="*/ 0 h 4843"/>
              <a:gd name="T8" fmla="*/ 0 w 5031"/>
              <a:gd name="T9" fmla="*/ 0 h 4843"/>
              <a:gd name="T10" fmla="*/ 0 w 5031"/>
              <a:gd name="T11" fmla="*/ 0 h 4843"/>
              <a:gd name="T12" fmla="*/ 0 w 5031"/>
              <a:gd name="T13" fmla="*/ 0 h 4843"/>
              <a:gd name="T14" fmla="*/ 0 w 5031"/>
              <a:gd name="T15" fmla="*/ 0 h 4843"/>
              <a:gd name="T16" fmla="*/ 0 w 5031"/>
              <a:gd name="T17" fmla="*/ 0 h 4843"/>
              <a:gd name="T18" fmla="*/ 0 w 5031"/>
              <a:gd name="T19" fmla="*/ 0 h 4843"/>
              <a:gd name="T20" fmla="*/ 0 w 5031"/>
              <a:gd name="T21" fmla="*/ 0 h 4843"/>
              <a:gd name="T22" fmla="*/ 0 w 5031"/>
              <a:gd name="T23" fmla="*/ 0 h 4843"/>
              <a:gd name="T24" fmla="*/ 0 w 5031"/>
              <a:gd name="T25" fmla="*/ 0 h 4843"/>
              <a:gd name="T26" fmla="*/ 0 w 5031"/>
              <a:gd name="T27" fmla="*/ 0 h 4843"/>
              <a:gd name="T28" fmla="*/ 0 w 5031"/>
              <a:gd name="T29" fmla="*/ 0 h 4843"/>
              <a:gd name="T30" fmla="*/ 0 w 5031"/>
              <a:gd name="T31" fmla="*/ 0 h 4843"/>
              <a:gd name="T32" fmla="*/ 0 w 5031"/>
              <a:gd name="T33" fmla="*/ 0 h 4843"/>
              <a:gd name="T34" fmla="*/ 0 w 5031"/>
              <a:gd name="T35" fmla="*/ 0 h 4843"/>
              <a:gd name="T36" fmla="*/ 0 w 5031"/>
              <a:gd name="T37" fmla="*/ 0 h 4843"/>
              <a:gd name="T38" fmla="*/ 0 w 5031"/>
              <a:gd name="T39" fmla="*/ 0 h 4843"/>
              <a:gd name="T40" fmla="*/ 0 w 5031"/>
              <a:gd name="T41" fmla="*/ 0 h 4843"/>
              <a:gd name="T42" fmla="*/ 0 w 5031"/>
              <a:gd name="T43" fmla="*/ 0 h 4843"/>
              <a:gd name="T44" fmla="*/ 0 w 5031"/>
              <a:gd name="T45" fmla="*/ 0 h 4843"/>
              <a:gd name="T46" fmla="*/ 0 w 5031"/>
              <a:gd name="T47" fmla="*/ 0 h 4843"/>
              <a:gd name="T48" fmla="*/ 0 w 5031"/>
              <a:gd name="T49" fmla="*/ 0 h 4843"/>
              <a:gd name="T50" fmla="*/ 0 w 5031"/>
              <a:gd name="T51" fmla="*/ 0 h 4843"/>
              <a:gd name="T52" fmla="*/ 0 w 5031"/>
              <a:gd name="T53" fmla="*/ 0 h 4843"/>
              <a:gd name="T54" fmla="*/ 0 w 5031"/>
              <a:gd name="T55" fmla="*/ 0 h 4843"/>
              <a:gd name="T56" fmla="*/ 0 w 5031"/>
              <a:gd name="T57" fmla="*/ 0 h 4843"/>
              <a:gd name="T58" fmla="*/ 0 w 5031"/>
              <a:gd name="T59" fmla="*/ 0 h 4843"/>
              <a:gd name="T60" fmla="*/ 0 w 5031"/>
              <a:gd name="T61" fmla="*/ 0 h 4843"/>
              <a:gd name="T62" fmla="*/ 0 w 5031"/>
              <a:gd name="T63" fmla="*/ 0 h 4843"/>
              <a:gd name="T64" fmla="*/ 0 w 5031"/>
              <a:gd name="T65" fmla="*/ 0 h 48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31"/>
              <a:gd name="T100" fmla="*/ 0 h 4843"/>
              <a:gd name="T101" fmla="*/ 5031 w 5031"/>
              <a:gd name="T102" fmla="*/ 4843 h 48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31" h="4843">
                <a:moveTo>
                  <a:pt x="3382" y="3327"/>
                </a:moveTo>
                <a:lnTo>
                  <a:pt x="3271" y="685"/>
                </a:lnTo>
                <a:lnTo>
                  <a:pt x="2542" y="467"/>
                </a:lnTo>
                <a:lnTo>
                  <a:pt x="2518" y="416"/>
                </a:lnTo>
                <a:lnTo>
                  <a:pt x="1843" y="0"/>
                </a:lnTo>
                <a:lnTo>
                  <a:pt x="1220" y="227"/>
                </a:lnTo>
                <a:lnTo>
                  <a:pt x="1073" y="535"/>
                </a:lnTo>
                <a:lnTo>
                  <a:pt x="905" y="441"/>
                </a:lnTo>
                <a:lnTo>
                  <a:pt x="705" y="535"/>
                </a:lnTo>
                <a:lnTo>
                  <a:pt x="819" y="745"/>
                </a:lnTo>
                <a:lnTo>
                  <a:pt x="950" y="993"/>
                </a:lnTo>
                <a:lnTo>
                  <a:pt x="1089" y="1203"/>
                </a:lnTo>
                <a:lnTo>
                  <a:pt x="1118" y="1259"/>
                </a:lnTo>
                <a:lnTo>
                  <a:pt x="1073" y="1387"/>
                </a:lnTo>
                <a:lnTo>
                  <a:pt x="950" y="1323"/>
                </a:lnTo>
                <a:lnTo>
                  <a:pt x="844" y="1083"/>
                </a:lnTo>
                <a:lnTo>
                  <a:pt x="311" y="1169"/>
                </a:lnTo>
                <a:lnTo>
                  <a:pt x="402" y="1349"/>
                </a:lnTo>
                <a:lnTo>
                  <a:pt x="361" y="1541"/>
                </a:lnTo>
                <a:lnTo>
                  <a:pt x="504" y="1747"/>
                </a:lnTo>
                <a:lnTo>
                  <a:pt x="995" y="1842"/>
                </a:lnTo>
                <a:lnTo>
                  <a:pt x="950" y="2021"/>
                </a:lnTo>
                <a:lnTo>
                  <a:pt x="770" y="2085"/>
                </a:lnTo>
                <a:lnTo>
                  <a:pt x="627" y="2171"/>
                </a:lnTo>
                <a:lnTo>
                  <a:pt x="520" y="2085"/>
                </a:lnTo>
                <a:lnTo>
                  <a:pt x="91" y="2411"/>
                </a:lnTo>
                <a:lnTo>
                  <a:pt x="250" y="3023"/>
                </a:lnTo>
                <a:lnTo>
                  <a:pt x="520" y="2997"/>
                </a:lnTo>
                <a:lnTo>
                  <a:pt x="386" y="3413"/>
                </a:lnTo>
                <a:lnTo>
                  <a:pt x="659" y="3387"/>
                </a:lnTo>
                <a:lnTo>
                  <a:pt x="1048" y="3541"/>
                </a:lnTo>
                <a:lnTo>
                  <a:pt x="975" y="3841"/>
                </a:lnTo>
                <a:lnTo>
                  <a:pt x="386" y="4209"/>
                </a:lnTo>
                <a:lnTo>
                  <a:pt x="295" y="4175"/>
                </a:lnTo>
                <a:lnTo>
                  <a:pt x="0" y="4419"/>
                </a:lnTo>
                <a:lnTo>
                  <a:pt x="819" y="4299"/>
                </a:lnTo>
                <a:lnTo>
                  <a:pt x="1568" y="3662"/>
                </a:lnTo>
                <a:lnTo>
                  <a:pt x="1503" y="3541"/>
                </a:lnTo>
                <a:lnTo>
                  <a:pt x="1903" y="3142"/>
                </a:lnTo>
                <a:lnTo>
                  <a:pt x="2023" y="3023"/>
                </a:lnTo>
                <a:lnTo>
                  <a:pt x="1843" y="3413"/>
                </a:lnTo>
                <a:lnTo>
                  <a:pt x="1953" y="3597"/>
                </a:lnTo>
                <a:lnTo>
                  <a:pt x="2383" y="3357"/>
                </a:lnTo>
                <a:lnTo>
                  <a:pt x="2419" y="3109"/>
                </a:lnTo>
                <a:lnTo>
                  <a:pt x="2887" y="3387"/>
                </a:lnTo>
                <a:lnTo>
                  <a:pt x="2910" y="3447"/>
                </a:lnTo>
                <a:lnTo>
                  <a:pt x="3501" y="3511"/>
                </a:lnTo>
                <a:lnTo>
                  <a:pt x="3501" y="3597"/>
                </a:lnTo>
                <a:lnTo>
                  <a:pt x="4069" y="3991"/>
                </a:lnTo>
                <a:lnTo>
                  <a:pt x="4069" y="3781"/>
                </a:lnTo>
                <a:lnTo>
                  <a:pt x="4201" y="3935"/>
                </a:lnTo>
                <a:lnTo>
                  <a:pt x="4246" y="3897"/>
                </a:lnTo>
                <a:lnTo>
                  <a:pt x="4749" y="4484"/>
                </a:lnTo>
                <a:lnTo>
                  <a:pt x="4749" y="4565"/>
                </a:lnTo>
                <a:lnTo>
                  <a:pt x="5031" y="4843"/>
                </a:lnTo>
                <a:lnTo>
                  <a:pt x="4994" y="4749"/>
                </a:lnTo>
                <a:lnTo>
                  <a:pt x="4994" y="4449"/>
                </a:lnTo>
                <a:lnTo>
                  <a:pt x="4696" y="4236"/>
                </a:lnTo>
                <a:lnTo>
                  <a:pt x="4246" y="3447"/>
                </a:lnTo>
                <a:lnTo>
                  <a:pt x="4114" y="3413"/>
                </a:lnTo>
                <a:lnTo>
                  <a:pt x="3926" y="3695"/>
                </a:lnTo>
                <a:lnTo>
                  <a:pt x="3631" y="3447"/>
                </a:lnTo>
                <a:lnTo>
                  <a:pt x="3587" y="3263"/>
                </a:lnTo>
                <a:lnTo>
                  <a:pt x="3362" y="3357"/>
                </a:lnTo>
                <a:lnTo>
                  <a:pt x="3382" y="3357"/>
                </a:lnTo>
                <a:lnTo>
                  <a:pt x="3382" y="332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 name="Freeform 69"/>
          <p:cNvSpPr>
            <a:spLocks/>
          </p:cNvSpPr>
          <p:nvPr/>
        </p:nvSpPr>
        <p:spPr bwMode="auto">
          <a:xfrm>
            <a:off x="3810000" y="2296552"/>
            <a:ext cx="1066800" cy="1284847"/>
          </a:xfrm>
          <a:custGeom>
            <a:avLst/>
            <a:gdLst>
              <a:gd name="T0" fmla="*/ 0 w 1263"/>
              <a:gd name="T1" fmla="*/ 0 h 1702"/>
              <a:gd name="T2" fmla="*/ 0 w 1263"/>
              <a:gd name="T3" fmla="*/ 0 h 1702"/>
              <a:gd name="T4" fmla="*/ 0 w 1263"/>
              <a:gd name="T5" fmla="*/ 0 h 1702"/>
              <a:gd name="T6" fmla="*/ 0 w 1263"/>
              <a:gd name="T7" fmla="*/ 0 h 1702"/>
              <a:gd name="T8" fmla="*/ 0 w 1263"/>
              <a:gd name="T9" fmla="*/ 0 h 1702"/>
              <a:gd name="T10" fmla="*/ 0 w 1263"/>
              <a:gd name="T11" fmla="*/ 0 h 1702"/>
              <a:gd name="T12" fmla="*/ 0 w 1263"/>
              <a:gd name="T13" fmla="*/ 0 h 1702"/>
              <a:gd name="T14" fmla="*/ 0 w 1263"/>
              <a:gd name="T15" fmla="*/ 0 h 1702"/>
              <a:gd name="T16" fmla="*/ 0 w 1263"/>
              <a:gd name="T17" fmla="*/ 0 h 1702"/>
              <a:gd name="T18" fmla="*/ 0 w 1263"/>
              <a:gd name="T19" fmla="*/ 0 h 1702"/>
              <a:gd name="T20" fmla="*/ 0 w 1263"/>
              <a:gd name="T21" fmla="*/ 0 h 1702"/>
              <a:gd name="T22" fmla="*/ 0 w 1263"/>
              <a:gd name="T23" fmla="*/ 0 h 1702"/>
              <a:gd name="T24" fmla="*/ 0 w 1263"/>
              <a:gd name="T25" fmla="*/ 0 h 1702"/>
              <a:gd name="T26" fmla="*/ 0 w 1263"/>
              <a:gd name="T27" fmla="*/ 0 h 1702"/>
              <a:gd name="T28" fmla="*/ 0 w 1263"/>
              <a:gd name="T29" fmla="*/ 0 h 1702"/>
              <a:gd name="T30" fmla="*/ 0 w 1263"/>
              <a:gd name="T31" fmla="*/ 0 h 1702"/>
              <a:gd name="T32" fmla="*/ 0 w 1263"/>
              <a:gd name="T33" fmla="*/ 0 h 1702"/>
              <a:gd name="T34" fmla="*/ 0 w 1263"/>
              <a:gd name="T35" fmla="*/ 0 h 1702"/>
              <a:gd name="T36" fmla="*/ 0 w 1263"/>
              <a:gd name="T37" fmla="*/ 0 h 17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63"/>
              <a:gd name="T58" fmla="*/ 0 h 1702"/>
              <a:gd name="T59" fmla="*/ 1263 w 1263"/>
              <a:gd name="T60" fmla="*/ 1702 h 17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63" h="1702">
                <a:moveTo>
                  <a:pt x="1071" y="1566"/>
                </a:moveTo>
                <a:lnTo>
                  <a:pt x="667" y="1615"/>
                </a:lnTo>
                <a:lnTo>
                  <a:pt x="33" y="1702"/>
                </a:lnTo>
                <a:lnTo>
                  <a:pt x="33" y="1679"/>
                </a:lnTo>
                <a:lnTo>
                  <a:pt x="191" y="1366"/>
                </a:lnTo>
                <a:lnTo>
                  <a:pt x="0" y="735"/>
                </a:lnTo>
                <a:lnTo>
                  <a:pt x="197" y="208"/>
                </a:lnTo>
                <a:lnTo>
                  <a:pt x="191" y="275"/>
                </a:lnTo>
                <a:lnTo>
                  <a:pt x="256" y="353"/>
                </a:lnTo>
                <a:lnTo>
                  <a:pt x="369" y="0"/>
                </a:lnTo>
                <a:lnTo>
                  <a:pt x="800" y="107"/>
                </a:lnTo>
                <a:lnTo>
                  <a:pt x="899" y="422"/>
                </a:lnTo>
                <a:lnTo>
                  <a:pt x="764" y="782"/>
                </a:lnTo>
                <a:lnTo>
                  <a:pt x="845" y="802"/>
                </a:lnTo>
                <a:lnTo>
                  <a:pt x="1049" y="550"/>
                </a:lnTo>
                <a:lnTo>
                  <a:pt x="1263" y="859"/>
                </a:lnTo>
                <a:lnTo>
                  <a:pt x="1243" y="1094"/>
                </a:lnTo>
                <a:lnTo>
                  <a:pt x="1181" y="1204"/>
                </a:lnTo>
                <a:lnTo>
                  <a:pt x="1071" y="156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Freeform 82"/>
          <p:cNvSpPr>
            <a:spLocks/>
          </p:cNvSpPr>
          <p:nvPr/>
        </p:nvSpPr>
        <p:spPr bwMode="auto">
          <a:xfrm>
            <a:off x="3416800" y="2013192"/>
            <a:ext cx="926600" cy="393215"/>
          </a:xfrm>
          <a:custGeom>
            <a:avLst/>
            <a:gdLst>
              <a:gd name="T0" fmla="*/ 0 w 1723"/>
              <a:gd name="T1" fmla="*/ 0 h 1031"/>
              <a:gd name="T2" fmla="*/ 0 w 1723"/>
              <a:gd name="T3" fmla="*/ 0 h 1031"/>
              <a:gd name="T4" fmla="*/ 0 w 1723"/>
              <a:gd name="T5" fmla="*/ 0 h 1031"/>
              <a:gd name="T6" fmla="*/ 0 w 1723"/>
              <a:gd name="T7" fmla="*/ 0 h 1031"/>
              <a:gd name="T8" fmla="*/ 0 w 1723"/>
              <a:gd name="T9" fmla="*/ 0 h 1031"/>
              <a:gd name="T10" fmla="*/ 0 w 1723"/>
              <a:gd name="T11" fmla="*/ 0 h 1031"/>
              <a:gd name="T12" fmla="*/ 0 w 1723"/>
              <a:gd name="T13" fmla="*/ 0 h 1031"/>
              <a:gd name="T14" fmla="*/ 0 w 1723"/>
              <a:gd name="T15" fmla="*/ 0 h 1031"/>
              <a:gd name="T16" fmla="*/ 0 w 1723"/>
              <a:gd name="T17" fmla="*/ 0 h 1031"/>
              <a:gd name="T18" fmla="*/ 0 w 1723"/>
              <a:gd name="T19" fmla="*/ 0 h 1031"/>
              <a:gd name="T20" fmla="*/ 0 w 1723"/>
              <a:gd name="T21" fmla="*/ 0 h 1031"/>
              <a:gd name="T22" fmla="*/ 0 w 1723"/>
              <a:gd name="T23" fmla="*/ 0 h 1031"/>
              <a:gd name="T24" fmla="*/ 0 w 1723"/>
              <a:gd name="T25" fmla="*/ 0 h 1031"/>
              <a:gd name="T26" fmla="*/ 0 w 1723"/>
              <a:gd name="T27" fmla="*/ 0 h 1031"/>
              <a:gd name="T28" fmla="*/ 0 w 1723"/>
              <a:gd name="T29" fmla="*/ 0 h 1031"/>
              <a:gd name="T30" fmla="*/ 0 w 1723"/>
              <a:gd name="T31" fmla="*/ 0 h 1031"/>
              <a:gd name="T32" fmla="*/ 0 w 1723"/>
              <a:gd name="T33" fmla="*/ 0 h 1031"/>
              <a:gd name="T34" fmla="*/ 0 w 1723"/>
              <a:gd name="T35" fmla="*/ 0 h 1031"/>
              <a:gd name="T36" fmla="*/ 0 w 1723"/>
              <a:gd name="T37" fmla="*/ 0 h 1031"/>
              <a:gd name="T38" fmla="*/ 0 w 1723"/>
              <a:gd name="T39" fmla="*/ 0 h 1031"/>
              <a:gd name="T40" fmla="*/ 0 w 1723"/>
              <a:gd name="T41" fmla="*/ 0 h 1031"/>
              <a:gd name="T42" fmla="*/ 0 w 1723"/>
              <a:gd name="T43" fmla="*/ 0 h 1031"/>
              <a:gd name="T44" fmla="*/ 0 w 1723"/>
              <a:gd name="T45" fmla="*/ 0 h 1031"/>
              <a:gd name="T46" fmla="*/ 0 w 1723"/>
              <a:gd name="T47" fmla="*/ 0 h 1031"/>
              <a:gd name="T48" fmla="*/ 0 w 1723"/>
              <a:gd name="T49" fmla="*/ 0 h 10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23"/>
              <a:gd name="T76" fmla="*/ 0 h 1031"/>
              <a:gd name="T77" fmla="*/ 1723 w 1723"/>
              <a:gd name="T78" fmla="*/ 1031 h 10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23" h="1031">
                <a:moveTo>
                  <a:pt x="716" y="1031"/>
                </a:moveTo>
                <a:lnTo>
                  <a:pt x="604" y="653"/>
                </a:lnTo>
                <a:lnTo>
                  <a:pt x="496" y="653"/>
                </a:lnTo>
                <a:lnTo>
                  <a:pt x="18" y="547"/>
                </a:lnTo>
                <a:lnTo>
                  <a:pt x="0" y="503"/>
                </a:lnTo>
                <a:lnTo>
                  <a:pt x="0" y="486"/>
                </a:lnTo>
                <a:lnTo>
                  <a:pt x="29" y="437"/>
                </a:lnTo>
                <a:lnTo>
                  <a:pt x="556" y="0"/>
                </a:lnTo>
                <a:lnTo>
                  <a:pt x="649" y="40"/>
                </a:lnTo>
                <a:lnTo>
                  <a:pt x="558" y="211"/>
                </a:lnTo>
                <a:lnTo>
                  <a:pt x="545" y="272"/>
                </a:lnTo>
                <a:lnTo>
                  <a:pt x="558" y="255"/>
                </a:lnTo>
                <a:lnTo>
                  <a:pt x="604" y="255"/>
                </a:lnTo>
                <a:lnTo>
                  <a:pt x="747" y="385"/>
                </a:lnTo>
                <a:lnTo>
                  <a:pt x="778" y="341"/>
                </a:lnTo>
                <a:lnTo>
                  <a:pt x="936" y="341"/>
                </a:lnTo>
                <a:lnTo>
                  <a:pt x="959" y="298"/>
                </a:lnTo>
                <a:lnTo>
                  <a:pt x="1007" y="290"/>
                </a:lnTo>
                <a:lnTo>
                  <a:pt x="1281" y="188"/>
                </a:lnTo>
                <a:lnTo>
                  <a:pt x="1370" y="272"/>
                </a:lnTo>
                <a:lnTo>
                  <a:pt x="1608" y="255"/>
                </a:lnTo>
                <a:lnTo>
                  <a:pt x="1659" y="310"/>
                </a:lnTo>
                <a:lnTo>
                  <a:pt x="1723" y="422"/>
                </a:lnTo>
                <a:lnTo>
                  <a:pt x="878" y="611"/>
                </a:lnTo>
                <a:lnTo>
                  <a:pt x="716" y="1031"/>
                </a:lnTo>
              </a:path>
            </a:pathLst>
          </a:custGeom>
          <a:solidFill>
            <a:srgbClr val="FF0000"/>
          </a:solidFill>
          <a:ln w="20638">
            <a:noFill/>
            <a:round/>
            <a:headEnd/>
            <a:tailEnd/>
          </a:ln>
          <a:extLst/>
        </p:spPr>
        <p:txBody>
          <a:bodyPr/>
          <a:lstStyle/>
          <a:p>
            <a:endParaRPr lang="en-US" dirty="0"/>
          </a:p>
        </p:txBody>
      </p:sp>
      <p:sp>
        <p:nvSpPr>
          <p:cNvPr id="6" name="Title 5"/>
          <p:cNvSpPr>
            <a:spLocks noGrp="1"/>
          </p:cNvSpPr>
          <p:nvPr>
            <p:ph type="title"/>
          </p:nvPr>
        </p:nvSpPr>
        <p:spPr/>
        <p:txBody>
          <a:bodyPr/>
          <a:lstStyle/>
          <a:p>
            <a:r>
              <a:rPr lang="en-US" sz="2400" dirty="0" smtClean="0">
                <a:solidFill>
                  <a:schemeClr val="tx1"/>
                </a:solidFill>
              </a:rPr>
              <a:t>How the SDM</a:t>
            </a:r>
            <a:r>
              <a:rPr lang="en-US" sz="2400" baseline="30000" dirty="0" smtClean="0">
                <a:solidFill>
                  <a:schemeClr val="tx1"/>
                </a:solidFill>
              </a:rPr>
              <a:t>®</a:t>
            </a:r>
            <a:r>
              <a:rPr lang="en-US" sz="2400" dirty="0" smtClean="0">
                <a:solidFill>
                  <a:schemeClr val="tx1"/>
                </a:solidFill>
              </a:rPr>
              <a:t> System Started in California</a:t>
            </a:r>
            <a:endParaRPr lang="en-US" sz="2400" dirty="0">
              <a:solidFill>
                <a:schemeClr val="tx1"/>
              </a:solidFill>
            </a:endParaRPr>
          </a:p>
        </p:txBody>
      </p:sp>
      <p:sp>
        <p:nvSpPr>
          <p:cNvPr id="7" name="TextBox 6"/>
          <p:cNvSpPr txBox="1"/>
          <p:nvPr/>
        </p:nvSpPr>
        <p:spPr>
          <a:xfrm>
            <a:off x="1066800" y="4572000"/>
            <a:ext cx="914400" cy="9144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
        <p:nvSpPr>
          <p:cNvPr id="8" name="TextBox 7"/>
          <p:cNvSpPr txBox="1"/>
          <p:nvPr/>
        </p:nvSpPr>
        <p:spPr>
          <a:xfrm>
            <a:off x="3797369" y="3846749"/>
            <a:ext cx="914400" cy="9144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r>
              <a:rPr kumimoji="0" lang="en-US" sz="2800" b="0" i="0" u="none" strike="noStrike" kern="1200" cap="none" spc="0" normalizeH="0" baseline="0" noProof="0" dirty="0" smtClean="0">
                <a:ln>
                  <a:noFill/>
                </a:ln>
                <a:effectLst/>
                <a:uLnTx/>
                <a:uFillTx/>
                <a:latin typeface="Verdana"/>
                <a:ea typeface="+mj-ea"/>
                <a:cs typeface="Verdana"/>
              </a:rPr>
              <a:t>1990</a:t>
            </a:r>
          </a:p>
        </p:txBody>
      </p:sp>
      <p:sp>
        <p:nvSpPr>
          <p:cNvPr id="9" name="TextBox 8"/>
          <p:cNvSpPr txBox="1"/>
          <p:nvPr/>
        </p:nvSpPr>
        <p:spPr>
          <a:xfrm>
            <a:off x="990600" y="3833949"/>
            <a:ext cx="914400" cy="9144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r>
              <a:rPr kumimoji="0" lang="en-US" sz="2800" b="0" i="0" u="none" strike="noStrike" kern="1200" cap="none" spc="0" normalizeH="0" baseline="0" noProof="0" dirty="0" smtClean="0">
                <a:ln>
                  <a:noFill/>
                </a:ln>
                <a:effectLst/>
                <a:uLnTx/>
                <a:uFillTx/>
                <a:latin typeface="Verdana"/>
                <a:ea typeface="+mj-ea"/>
                <a:cs typeface="Verdana"/>
              </a:rPr>
              <a:t>1985</a:t>
            </a:r>
          </a:p>
        </p:txBody>
      </p:sp>
      <p:sp>
        <p:nvSpPr>
          <p:cNvPr id="10" name="TextBox 9"/>
          <p:cNvSpPr txBox="1"/>
          <p:nvPr/>
        </p:nvSpPr>
        <p:spPr>
          <a:xfrm>
            <a:off x="7083077" y="3881486"/>
            <a:ext cx="914400" cy="914400"/>
          </a:xfrm>
          <a:prstGeom prst="rect">
            <a:avLst/>
          </a:prstGeom>
        </p:spPr>
        <p:txBody>
          <a:bodyPr vert="horz" wrap="non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r>
              <a:rPr kumimoji="0" lang="en-US" sz="2800" b="0" i="0" u="none" strike="noStrike" kern="1200" cap="none" spc="0" normalizeH="0" baseline="0" noProof="0" dirty="0" smtClean="0">
                <a:ln>
                  <a:noFill/>
                </a:ln>
                <a:effectLst/>
                <a:uLnTx/>
                <a:uFillTx/>
                <a:latin typeface="Verdana"/>
                <a:ea typeface="+mj-ea"/>
                <a:cs typeface="Verdana"/>
              </a:rPr>
              <a:t>1996</a:t>
            </a:r>
          </a:p>
        </p:txBody>
      </p:sp>
    </p:spTree>
    <p:extLst>
      <p:ext uri="{BB962C8B-B14F-4D97-AF65-F5344CB8AC3E}">
        <p14:creationId xmlns:p14="http://schemas.microsoft.com/office/powerpoint/2010/main" val="46119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chemeClr val="tx1"/>
                </a:solidFill>
              </a:rPr>
              <a:t>Evolution of </a:t>
            </a:r>
            <a:r>
              <a:rPr lang="en-US" sz="2400" dirty="0" smtClean="0">
                <a:solidFill>
                  <a:schemeClr val="tx1"/>
                </a:solidFill>
              </a:rPr>
              <a:t>the SDM</a:t>
            </a:r>
            <a:r>
              <a:rPr lang="en-US" sz="2400" baseline="30000" dirty="0">
                <a:solidFill>
                  <a:schemeClr val="tx1"/>
                </a:solidFill>
              </a:rPr>
              <a:t>® </a:t>
            </a:r>
            <a:r>
              <a:rPr lang="en-US" sz="2400" dirty="0" smtClean="0">
                <a:solidFill>
                  <a:schemeClr val="tx1"/>
                </a:solidFill>
              </a:rPr>
              <a:t>System in </a:t>
            </a:r>
            <a:r>
              <a:rPr lang="en-US" sz="2400" dirty="0">
                <a:solidFill>
                  <a:schemeClr val="tx1"/>
                </a:solidFill>
              </a:rPr>
              <a:t>California</a:t>
            </a:r>
            <a:endParaRPr lang="en-US" sz="2400" dirty="0"/>
          </a:p>
        </p:txBody>
      </p:sp>
      <p:sp>
        <p:nvSpPr>
          <p:cNvPr id="5" name="Freeform 4"/>
          <p:cNvSpPr/>
          <p:nvPr/>
        </p:nvSpPr>
        <p:spPr>
          <a:xfrm>
            <a:off x="65046" y="1213548"/>
            <a:ext cx="1517904" cy="2450592"/>
          </a:xfrm>
          <a:custGeom>
            <a:avLst/>
            <a:gdLst>
              <a:gd name="connsiteX0" fmla="*/ 0 w 988962"/>
              <a:gd name="connsiteY0" fmla="*/ 98896 h 5638800"/>
              <a:gd name="connsiteX1" fmla="*/ 98896 w 988962"/>
              <a:gd name="connsiteY1" fmla="*/ 0 h 5638800"/>
              <a:gd name="connsiteX2" fmla="*/ 890066 w 988962"/>
              <a:gd name="connsiteY2" fmla="*/ 0 h 5638800"/>
              <a:gd name="connsiteX3" fmla="*/ 988962 w 988962"/>
              <a:gd name="connsiteY3" fmla="*/ 98896 h 5638800"/>
              <a:gd name="connsiteX4" fmla="*/ 988962 w 988962"/>
              <a:gd name="connsiteY4" fmla="*/ 5539904 h 5638800"/>
              <a:gd name="connsiteX5" fmla="*/ 890066 w 988962"/>
              <a:gd name="connsiteY5" fmla="*/ 5638800 h 5638800"/>
              <a:gd name="connsiteX6" fmla="*/ 98896 w 988962"/>
              <a:gd name="connsiteY6" fmla="*/ 5638800 h 5638800"/>
              <a:gd name="connsiteX7" fmla="*/ 0 w 988962"/>
              <a:gd name="connsiteY7" fmla="*/ 5539904 h 5638800"/>
              <a:gd name="connsiteX8" fmla="*/ 0 w 988962"/>
              <a:gd name="connsiteY8" fmla="*/ 98896 h 56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8962" h="5638800">
                <a:moveTo>
                  <a:pt x="0" y="98896"/>
                </a:moveTo>
                <a:cubicBezTo>
                  <a:pt x="0" y="44277"/>
                  <a:pt x="44277" y="0"/>
                  <a:pt x="98896" y="0"/>
                </a:cubicBezTo>
                <a:lnTo>
                  <a:pt x="890066" y="0"/>
                </a:lnTo>
                <a:cubicBezTo>
                  <a:pt x="944685" y="0"/>
                  <a:pt x="988962" y="44277"/>
                  <a:pt x="988962" y="98896"/>
                </a:cubicBezTo>
                <a:lnTo>
                  <a:pt x="988962" y="5539904"/>
                </a:lnTo>
                <a:cubicBezTo>
                  <a:pt x="988962" y="5594523"/>
                  <a:pt x="944685" y="5638800"/>
                  <a:pt x="890066" y="5638800"/>
                </a:cubicBezTo>
                <a:lnTo>
                  <a:pt x="98896" y="5638800"/>
                </a:lnTo>
                <a:cubicBezTo>
                  <a:pt x="44277" y="5638800"/>
                  <a:pt x="0" y="5594523"/>
                  <a:pt x="0" y="5539904"/>
                </a:cubicBezTo>
                <a:lnTo>
                  <a:pt x="0" y="988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2383536" rIns="128016" bIns="1255776" numCol="1" spcCol="1270" anchor="ctr" anchorCtr="0">
            <a:noAutofit/>
          </a:bodyPr>
          <a:lstStyle/>
          <a:p>
            <a:pPr lvl="0" algn="ctr" defTabSz="800100">
              <a:lnSpc>
                <a:spcPct val="90000"/>
              </a:lnSpc>
              <a:spcBef>
                <a:spcPct val="0"/>
              </a:spcBef>
              <a:spcAft>
                <a:spcPct val="35000"/>
              </a:spcAft>
            </a:pPr>
            <a:endParaRPr lang="en-US" sz="1800" kern="1200" dirty="0"/>
          </a:p>
        </p:txBody>
      </p:sp>
      <p:sp>
        <p:nvSpPr>
          <p:cNvPr id="7" name="Freeform 6"/>
          <p:cNvSpPr/>
          <p:nvPr/>
        </p:nvSpPr>
        <p:spPr>
          <a:xfrm>
            <a:off x="946971" y="4271704"/>
            <a:ext cx="1554480" cy="2450592"/>
          </a:xfrm>
          <a:custGeom>
            <a:avLst/>
            <a:gdLst>
              <a:gd name="connsiteX0" fmla="*/ 0 w 988962"/>
              <a:gd name="connsiteY0" fmla="*/ 98896 h 5638800"/>
              <a:gd name="connsiteX1" fmla="*/ 98896 w 988962"/>
              <a:gd name="connsiteY1" fmla="*/ 0 h 5638800"/>
              <a:gd name="connsiteX2" fmla="*/ 890066 w 988962"/>
              <a:gd name="connsiteY2" fmla="*/ 0 h 5638800"/>
              <a:gd name="connsiteX3" fmla="*/ 988962 w 988962"/>
              <a:gd name="connsiteY3" fmla="*/ 98896 h 5638800"/>
              <a:gd name="connsiteX4" fmla="*/ 988962 w 988962"/>
              <a:gd name="connsiteY4" fmla="*/ 5539904 h 5638800"/>
              <a:gd name="connsiteX5" fmla="*/ 890066 w 988962"/>
              <a:gd name="connsiteY5" fmla="*/ 5638800 h 5638800"/>
              <a:gd name="connsiteX6" fmla="*/ 98896 w 988962"/>
              <a:gd name="connsiteY6" fmla="*/ 5638800 h 5638800"/>
              <a:gd name="connsiteX7" fmla="*/ 0 w 988962"/>
              <a:gd name="connsiteY7" fmla="*/ 5539904 h 5638800"/>
              <a:gd name="connsiteX8" fmla="*/ 0 w 988962"/>
              <a:gd name="connsiteY8" fmla="*/ 98896 h 56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8962" h="5638800">
                <a:moveTo>
                  <a:pt x="0" y="98896"/>
                </a:moveTo>
                <a:cubicBezTo>
                  <a:pt x="0" y="44277"/>
                  <a:pt x="44277" y="0"/>
                  <a:pt x="98896" y="0"/>
                </a:cubicBezTo>
                <a:lnTo>
                  <a:pt x="890066" y="0"/>
                </a:lnTo>
                <a:cubicBezTo>
                  <a:pt x="944685" y="0"/>
                  <a:pt x="988962" y="44277"/>
                  <a:pt x="988962" y="98896"/>
                </a:cubicBezTo>
                <a:lnTo>
                  <a:pt x="988962" y="5539904"/>
                </a:lnTo>
                <a:cubicBezTo>
                  <a:pt x="988962" y="5594523"/>
                  <a:pt x="944685" y="5638800"/>
                  <a:pt x="890066" y="5638800"/>
                </a:cubicBezTo>
                <a:lnTo>
                  <a:pt x="98896" y="5638800"/>
                </a:lnTo>
                <a:cubicBezTo>
                  <a:pt x="44277" y="5638800"/>
                  <a:pt x="0" y="5594523"/>
                  <a:pt x="0" y="5539904"/>
                </a:cubicBezTo>
                <a:lnTo>
                  <a:pt x="0" y="988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2383536" rIns="128016" bIns="1255776" numCol="1" spcCol="1270" anchor="t" anchorCtr="0">
            <a:noAutofit/>
          </a:bodyPr>
          <a:lstStyle/>
          <a:p>
            <a:pPr defTabSz="912813">
              <a:spcAft>
                <a:spcPts val="0"/>
              </a:spcAft>
            </a:pPr>
            <a:endParaRPr lang="en-US" altLang="en-US" sz="1200" dirty="0"/>
          </a:p>
        </p:txBody>
      </p:sp>
      <p:sp>
        <p:nvSpPr>
          <p:cNvPr id="9" name="Freeform 8"/>
          <p:cNvSpPr/>
          <p:nvPr/>
        </p:nvSpPr>
        <p:spPr>
          <a:xfrm>
            <a:off x="1937821" y="1235470"/>
            <a:ext cx="1517904" cy="2453640"/>
          </a:xfrm>
          <a:custGeom>
            <a:avLst/>
            <a:gdLst>
              <a:gd name="connsiteX0" fmla="*/ 0 w 988962"/>
              <a:gd name="connsiteY0" fmla="*/ 98896 h 5638800"/>
              <a:gd name="connsiteX1" fmla="*/ 98896 w 988962"/>
              <a:gd name="connsiteY1" fmla="*/ 0 h 5638800"/>
              <a:gd name="connsiteX2" fmla="*/ 890066 w 988962"/>
              <a:gd name="connsiteY2" fmla="*/ 0 h 5638800"/>
              <a:gd name="connsiteX3" fmla="*/ 988962 w 988962"/>
              <a:gd name="connsiteY3" fmla="*/ 98896 h 5638800"/>
              <a:gd name="connsiteX4" fmla="*/ 988962 w 988962"/>
              <a:gd name="connsiteY4" fmla="*/ 5539904 h 5638800"/>
              <a:gd name="connsiteX5" fmla="*/ 890066 w 988962"/>
              <a:gd name="connsiteY5" fmla="*/ 5638800 h 5638800"/>
              <a:gd name="connsiteX6" fmla="*/ 98896 w 988962"/>
              <a:gd name="connsiteY6" fmla="*/ 5638800 h 5638800"/>
              <a:gd name="connsiteX7" fmla="*/ 0 w 988962"/>
              <a:gd name="connsiteY7" fmla="*/ 5539904 h 5638800"/>
              <a:gd name="connsiteX8" fmla="*/ 0 w 988962"/>
              <a:gd name="connsiteY8" fmla="*/ 98896 h 56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8962" h="5638800">
                <a:moveTo>
                  <a:pt x="0" y="98896"/>
                </a:moveTo>
                <a:cubicBezTo>
                  <a:pt x="0" y="44277"/>
                  <a:pt x="44277" y="0"/>
                  <a:pt x="98896" y="0"/>
                </a:cubicBezTo>
                <a:lnTo>
                  <a:pt x="890066" y="0"/>
                </a:lnTo>
                <a:cubicBezTo>
                  <a:pt x="944685" y="0"/>
                  <a:pt x="988962" y="44277"/>
                  <a:pt x="988962" y="98896"/>
                </a:cubicBezTo>
                <a:lnTo>
                  <a:pt x="988962" y="5539904"/>
                </a:lnTo>
                <a:cubicBezTo>
                  <a:pt x="988962" y="5594523"/>
                  <a:pt x="944685" y="5638800"/>
                  <a:pt x="890066" y="5638800"/>
                </a:cubicBezTo>
                <a:lnTo>
                  <a:pt x="98896" y="5638800"/>
                </a:lnTo>
                <a:cubicBezTo>
                  <a:pt x="44277" y="5638800"/>
                  <a:pt x="0" y="5594523"/>
                  <a:pt x="0" y="5539904"/>
                </a:cubicBezTo>
                <a:lnTo>
                  <a:pt x="0" y="988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2383536" rIns="128016" bIns="1255776" numCol="1" spcCol="1270" anchor="t" anchorCtr="0">
            <a:noAutofit/>
          </a:bodyPr>
          <a:lstStyle/>
          <a:p>
            <a:pPr defTabSz="912813">
              <a:spcAft>
                <a:spcPts val="0"/>
              </a:spcAft>
            </a:pPr>
            <a:endParaRPr lang="en-US" altLang="en-US" sz="1400" dirty="0"/>
          </a:p>
        </p:txBody>
      </p:sp>
      <p:sp>
        <p:nvSpPr>
          <p:cNvPr id="11" name="Freeform 10"/>
          <p:cNvSpPr/>
          <p:nvPr/>
        </p:nvSpPr>
        <p:spPr>
          <a:xfrm>
            <a:off x="2864092" y="4295628"/>
            <a:ext cx="1517904" cy="2450592"/>
          </a:xfrm>
          <a:custGeom>
            <a:avLst/>
            <a:gdLst>
              <a:gd name="connsiteX0" fmla="*/ 0 w 988962"/>
              <a:gd name="connsiteY0" fmla="*/ 98896 h 5638800"/>
              <a:gd name="connsiteX1" fmla="*/ 98896 w 988962"/>
              <a:gd name="connsiteY1" fmla="*/ 0 h 5638800"/>
              <a:gd name="connsiteX2" fmla="*/ 890066 w 988962"/>
              <a:gd name="connsiteY2" fmla="*/ 0 h 5638800"/>
              <a:gd name="connsiteX3" fmla="*/ 988962 w 988962"/>
              <a:gd name="connsiteY3" fmla="*/ 98896 h 5638800"/>
              <a:gd name="connsiteX4" fmla="*/ 988962 w 988962"/>
              <a:gd name="connsiteY4" fmla="*/ 5539904 h 5638800"/>
              <a:gd name="connsiteX5" fmla="*/ 890066 w 988962"/>
              <a:gd name="connsiteY5" fmla="*/ 5638800 h 5638800"/>
              <a:gd name="connsiteX6" fmla="*/ 98896 w 988962"/>
              <a:gd name="connsiteY6" fmla="*/ 5638800 h 5638800"/>
              <a:gd name="connsiteX7" fmla="*/ 0 w 988962"/>
              <a:gd name="connsiteY7" fmla="*/ 5539904 h 5638800"/>
              <a:gd name="connsiteX8" fmla="*/ 0 w 988962"/>
              <a:gd name="connsiteY8" fmla="*/ 98896 h 56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8962" h="5638800">
                <a:moveTo>
                  <a:pt x="0" y="98896"/>
                </a:moveTo>
                <a:cubicBezTo>
                  <a:pt x="0" y="44277"/>
                  <a:pt x="44277" y="0"/>
                  <a:pt x="98896" y="0"/>
                </a:cubicBezTo>
                <a:lnTo>
                  <a:pt x="890066" y="0"/>
                </a:lnTo>
                <a:cubicBezTo>
                  <a:pt x="944685" y="0"/>
                  <a:pt x="988962" y="44277"/>
                  <a:pt x="988962" y="98896"/>
                </a:cubicBezTo>
                <a:lnTo>
                  <a:pt x="988962" y="5539904"/>
                </a:lnTo>
                <a:cubicBezTo>
                  <a:pt x="988962" y="5594523"/>
                  <a:pt x="944685" y="5638800"/>
                  <a:pt x="890066" y="5638800"/>
                </a:cubicBezTo>
                <a:lnTo>
                  <a:pt x="98896" y="5638800"/>
                </a:lnTo>
                <a:cubicBezTo>
                  <a:pt x="44277" y="5638800"/>
                  <a:pt x="0" y="5594523"/>
                  <a:pt x="0" y="5539904"/>
                </a:cubicBezTo>
                <a:lnTo>
                  <a:pt x="0" y="988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2280" tIns="2717800" rIns="462280" bIns="1590040" numCol="1" spcCol="1270" anchor="ctr" anchorCtr="0">
            <a:noAutofit/>
          </a:bodyPr>
          <a:lstStyle/>
          <a:p>
            <a:pPr lvl="0" algn="ctr" defTabSz="2889250">
              <a:lnSpc>
                <a:spcPct val="90000"/>
              </a:lnSpc>
              <a:spcBef>
                <a:spcPct val="0"/>
              </a:spcBef>
              <a:spcAft>
                <a:spcPct val="35000"/>
              </a:spcAft>
            </a:pPr>
            <a:endParaRPr lang="en-US" sz="6500" kern="1200" dirty="0"/>
          </a:p>
        </p:txBody>
      </p:sp>
      <p:sp>
        <p:nvSpPr>
          <p:cNvPr id="13" name="Freeform 12"/>
          <p:cNvSpPr/>
          <p:nvPr/>
        </p:nvSpPr>
        <p:spPr>
          <a:xfrm>
            <a:off x="3810597" y="1238518"/>
            <a:ext cx="1517904" cy="2450592"/>
          </a:xfrm>
          <a:custGeom>
            <a:avLst/>
            <a:gdLst>
              <a:gd name="connsiteX0" fmla="*/ 0 w 988962"/>
              <a:gd name="connsiteY0" fmla="*/ 98896 h 5638800"/>
              <a:gd name="connsiteX1" fmla="*/ 98896 w 988962"/>
              <a:gd name="connsiteY1" fmla="*/ 0 h 5638800"/>
              <a:gd name="connsiteX2" fmla="*/ 890066 w 988962"/>
              <a:gd name="connsiteY2" fmla="*/ 0 h 5638800"/>
              <a:gd name="connsiteX3" fmla="*/ 988962 w 988962"/>
              <a:gd name="connsiteY3" fmla="*/ 98896 h 5638800"/>
              <a:gd name="connsiteX4" fmla="*/ 988962 w 988962"/>
              <a:gd name="connsiteY4" fmla="*/ 5539904 h 5638800"/>
              <a:gd name="connsiteX5" fmla="*/ 890066 w 988962"/>
              <a:gd name="connsiteY5" fmla="*/ 5638800 h 5638800"/>
              <a:gd name="connsiteX6" fmla="*/ 98896 w 988962"/>
              <a:gd name="connsiteY6" fmla="*/ 5638800 h 5638800"/>
              <a:gd name="connsiteX7" fmla="*/ 0 w 988962"/>
              <a:gd name="connsiteY7" fmla="*/ 5539904 h 5638800"/>
              <a:gd name="connsiteX8" fmla="*/ 0 w 988962"/>
              <a:gd name="connsiteY8" fmla="*/ 98896 h 56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8962" h="5638800">
                <a:moveTo>
                  <a:pt x="0" y="98896"/>
                </a:moveTo>
                <a:cubicBezTo>
                  <a:pt x="0" y="44277"/>
                  <a:pt x="44277" y="0"/>
                  <a:pt x="98896" y="0"/>
                </a:cubicBezTo>
                <a:lnTo>
                  <a:pt x="890066" y="0"/>
                </a:lnTo>
                <a:cubicBezTo>
                  <a:pt x="944685" y="0"/>
                  <a:pt x="988962" y="44277"/>
                  <a:pt x="988962" y="98896"/>
                </a:cubicBezTo>
                <a:lnTo>
                  <a:pt x="988962" y="5539904"/>
                </a:lnTo>
                <a:cubicBezTo>
                  <a:pt x="988962" y="5594523"/>
                  <a:pt x="944685" y="5638800"/>
                  <a:pt x="890066" y="5638800"/>
                </a:cubicBezTo>
                <a:lnTo>
                  <a:pt x="98896" y="5638800"/>
                </a:lnTo>
                <a:cubicBezTo>
                  <a:pt x="44277" y="5638800"/>
                  <a:pt x="0" y="5594523"/>
                  <a:pt x="0" y="5539904"/>
                </a:cubicBezTo>
                <a:lnTo>
                  <a:pt x="0" y="988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2280" tIns="2717800" rIns="462280" bIns="1590040" numCol="1" spcCol="1270" anchor="ctr" anchorCtr="0">
            <a:noAutofit/>
          </a:bodyPr>
          <a:lstStyle/>
          <a:p>
            <a:pPr lvl="0" algn="ctr" defTabSz="2889250">
              <a:lnSpc>
                <a:spcPct val="90000"/>
              </a:lnSpc>
              <a:spcBef>
                <a:spcPct val="0"/>
              </a:spcBef>
              <a:spcAft>
                <a:spcPct val="35000"/>
              </a:spcAft>
            </a:pPr>
            <a:endParaRPr lang="en-US" sz="6500" kern="1200" dirty="0"/>
          </a:p>
        </p:txBody>
      </p:sp>
      <p:sp>
        <p:nvSpPr>
          <p:cNvPr id="15" name="Freeform 14"/>
          <p:cNvSpPr/>
          <p:nvPr/>
        </p:nvSpPr>
        <p:spPr>
          <a:xfrm>
            <a:off x="7574296" y="1238518"/>
            <a:ext cx="1517904" cy="2450592"/>
          </a:xfrm>
          <a:custGeom>
            <a:avLst/>
            <a:gdLst>
              <a:gd name="connsiteX0" fmla="*/ 0 w 988962"/>
              <a:gd name="connsiteY0" fmla="*/ 98896 h 5638800"/>
              <a:gd name="connsiteX1" fmla="*/ 98896 w 988962"/>
              <a:gd name="connsiteY1" fmla="*/ 0 h 5638800"/>
              <a:gd name="connsiteX2" fmla="*/ 890066 w 988962"/>
              <a:gd name="connsiteY2" fmla="*/ 0 h 5638800"/>
              <a:gd name="connsiteX3" fmla="*/ 988962 w 988962"/>
              <a:gd name="connsiteY3" fmla="*/ 98896 h 5638800"/>
              <a:gd name="connsiteX4" fmla="*/ 988962 w 988962"/>
              <a:gd name="connsiteY4" fmla="*/ 5539904 h 5638800"/>
              <a:gd name="connsiteX5" fmla="*/ 890066 w 988962"/>
              <a:gd name="connsiteY5" fmla="*/ 5638800 h 5638800"/>
              <a:gd name="connsiteX6" fmla="*/ 98896 w 988962"/>
              <a:gd name="connsiteY6" fmla="*/ 5638800 h 5638800"/>
              <a:gd name="connsiteX7" fmla="*/ 0 w 988962"/>
              <a:gd name="connsiteY7" fmla="*/ 5539904 h 5638800"/>
              <a:gd name="connsiteX8" fmla="*/ 0 w 988962"/>
              <a:gd name="connsiteY8" fmla="*/ 98896 h 56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8962" h="5638800">
                <a:moveTo>
                  <a:pt x="0" y="98896"/>
                </a:moveTo>
                <a:cubicBezTo>
                  <a:pt x="0" y="44277"/>
                  <a:pt x="44277" y="0"/>
                  <a:pt x="98896" y="0"/>
                </a:cubicBezTo>
                <a:lnTo>
                  <a:pt x="890066" y="0"/>
                </a:lnTo>
                <a:cubicBezTo>
                  <a:pt x="944685" y="0"/>
                  <a:pt x="988962" y="44277"/>
                  <a:pt x="988962" y="98896"/>
                </a:cubicBezTo>
                <a:lnTo>
                  <a:pt x="988962" y="5539904"/>
                </a:lnTo>
                <a:cubicBezTo>
                  <a:pt x="988962" y="5594523"/>
                  <a:pt x="944685" y="5638800"/>
                  <a:pt x="890066" y="5638800"/>
                </a:cubicBezTo>
                <a:lnTo>
                  <a:pt x="98896" y="5638800"/>
                </a:lnTo>
                <a:cubicBezTo>
                  <a:pt x="44277" y="5638800"/>
                  <a:pt x="0" y="5594523"/>
                  <a:pt x="0" y="5539904"/>
                </a:cubicBezTo>
                <a:lnTo>
                  <a:pt x="0" y="988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2280" tIns="2717800" rIns="462280" bIns="1590040" numCol="1" spcCol="1270" anchor="ctr" anchorCtr="0">
            <a:noAutofit/>
          </a:bodyPr>
          <a:lstStyle/>
          <a:p>
            <a:pPr lvl="0" algn="ctr" defTabSz="2889250">
              <a:lnSpc>
                <a:spcPct val="90000"/>
              </a:lnSpc>
              <a:spcBef>
                <a:spcPct val="0"/>
              </a:spcBef>
              <a:spcAft>
                <a:spcPct val="35000"/>
              </a:spcAft>
            </a:pPr>
            <a:endParaRPr lang="en-US" sz="6500" kern="1200" dirty="0"/>
          </a:p>
        </p:txBody>
      </p:sp>
      <p:sp>
        <p:nvSpPr>
          <p:cNvPr id="17" name="Freeform 16"/>
          <p:cNvSpPr/>
          <p:nvPr/>
        </p:nvSpPr>
        <p:spPr>
          <a:xfrm>
            <a:off x="5795104" y="1238518"/>
            <a:ext cx="1513112" cy="2450592"/>
          </a:xfrm>
          <a:custGeom>
            <a:avLst/>
            <a:gdLst>
              <a:gd name="connsiteX0" fmla="*/ 0 w 988962"/>
              <a:gd name="connsiteY0" fmla="*/ 98896 h 5638800"/>
              <a:gd name="connsiteX1" fmla="*/ 98896 w 988962"/>
              <a:gd name="connsiteY1" fmla="*/ 0 h 5638800"/>
              <a:gd name="connsiteX2" fmla="*/ 890066 w 988962"/>
              <a:gd name="connsiteY2" fmla="*/ 0 h 5638800"/>
              <a:gd name="connsiteX3" fmla="*/ 988962 w 988962"/>
              <a:gd name="connsiteY3" fmla="*/ 98896 h 5638800"/>
              <a:gd name="connsiteX4" fmla="*/ 988962 w 988962"/>
              <a:gd name="connsiteY4" fmla="*/ 5539904 h 5638800"/>
              <a:gd name="connsiteX5" fmla="*/ 890066 w 988962"/>
              <a:gd name="connsiteY5" fmla="*/ 5638800 h 5638800"/>
              <a:gd name="connsiteX6" fmla="*/ 98896 w 988962"/>
              <a:gd name="connsiteY6" fmla="*/ 5638800 h 5638800"/>
              <a:gd name="connsiteX7" fmla="*/ 0 w 988962"/>
              <a:gd name="connsiteY7" fmla="*/ 5539904 h 5638800"/>
              <a:gd name="connsiteX8" fmla="*/ 0 w 988962"/>
              <a:gd name="connsiteY8" fmla="*/ 98896 h 56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8962" h="5638800">
                <a:moveTo>
                  <a:pt x="0" y="98896"/>
                </a:moveTo>
                <a:cubicBezTo>
                  <a:pt x="0" y="44277"/>
                  <a:pt x="44277" y="0"/>
                  <a:pt x="98896" y="0"/>
                </a:cubicBezTo>
                <a:lnTo>
                  <a:pt x="890066" y="0"/>
                </a:lnTo>
                <a:cubicBezTo>
                  <a:pt x="944685" y="0"/>
                  <a:pt x="988962" y="44277"/>
                  <a:pt x="988962" y="98896"/>
                </a:cubicBezTo>
                <a:lnTo>
                  <a:pt x="988962" y="5539904"/>
                </a:lnTo>
                <a:cubicBezTo>
                  <a:pt x="988962" y="5594523"/>
                  <a:pt x="944685" y="5638800"/>
                  <a:pt x="890066" y="5638800"/>
                </a:cubicBezTo>
                <a:lnTo>
                  <a:pt x="98896" y="5638800"/>
                </a:lnTo>
                <a:cubicBezTo>
                  <a:pt x="44277" y="5638800"/>
                  <a:pt x="0" y="5594523"/>
                  <a:pt x="0" y="5539904"/>
                </a:cubicBezTo>
                <a:lnTo>
                  <a:pt x="0" y="988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2280" tIns="2717800" rIns="462280" bIns="1590040" numCol="1" spcCol="1270" anchor="b" anchorCtr="0">
            <a:noAutofit/>
          </a:bodyPr>
          <a:lstStyle/>
          <a:p>
            <a:pPr lvl="0" algn="ctr" defTabSz="2889250">
              <a:lnSpc>
                <a:spcPct val="90000"/>
              </a:lnSpc>
              <a:spcBef>
                <a:spcPct val="0"/>
              </a:spcBef>
              <a:spcAft>
                <a:spcPct val="35000"/>
              </a:spcAft>
            </a:pPr>
            <a:endParaRPr lang="en-US" sz="6500" kern="1200" dirty="0"/>
          </a:p>
        </p:txBody>
      </p:sp>
      <p:sp>
        <p:nvSpPr>
          <p:cNvPr id="19" name="Freeform 18"/>
          <p:cNvSpPr/>
          <p:nvPr/>
        </p:nvSpPr>
        <p:spPr>
          <a:xfrm>
            <a:off x="4890966" y="4265976"/>
            <a:ext cx="1517904" cy="2450592"/>
          </a:xfrm>
          <a:custGeom>
            <a:avLst/>
            <a:gdLst>
              <a:gd name="connsiteX0" fmla="*/ 0 w 988962"/>
              <a:gd name="connsiteY0" fmla="*/ 98896 h 5638800"/>
              <a:gd name="connsiteX1" fmla="*/ 98896 w 988962"/>
              <a:gd name="connsiteY1" fmla="*/ 0 h 5638800"/>
              <a:gd name="connsiteX2" fmla="*/ 890066 w 988962"/>
              <a:gd name="connsiteY2" fmla="*/ 0 h 5638800"/>
              <a:gd name="connsiteX3" fmla="*/ 988962 w 988962"/>
              <a:gd name="connsiteY3" fmla="*/ 98896 h 5638800"/>
              <a:gd name="connsiteX4" fmla="*/ 988962 w 988962"/>
              <a:gd name="connsiteY4" fmla="*/ 5539904 h 5638800"/>
              <a:gd name="connsiteX5" fmla="*/ 890066 w 988962"/>
              <a:gd name="connsiteY5" fmla="*/ 5638800 h 5638800"/>
              <a:gd name="connsiteX6" fmla="*/ 98896 w 988962"/>
              <a:gd name="connsiteY6" fmla="*/ 5638800 h 5638800"/>
              <a:gd name="connsiteX7" fmla="*/ 0 w 988962"/>
              <a:gd name="connsiteY7" fmla="*/ 5539904 h 5638800"/>
              <a:gd name="connsiteX8" fmla="*/ 0 w 988962"/>
              <a:gd name="connsiteY8" fmla="*/ 98896 h 56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8962" h="5638800">
                <a:moveTo>
                  <a:pt x="0" y="98896"/>
                </a:moveTo>
                <a:cubicBezTo>
                  <a:pt x="0" y="44277"/>
                  <a:pt x="44277" y="0"/>
                  <a:pt x="98896" y="0"/>
                </a:cubicBezTo>
                <a:lnTo>
                  <a:pt x="890066" y="0"/>
                </a:lnTo>
                <a:cubicBezTo>
                  <a:pt x="944685" y="0"/>
                  <a:pt x="988962" y="44277"/>
                  <a:pt x="988962" y="98896"/>
                </a:cubicBezTo>
                <a:lnTo>
                  <a:pt x="988962" y="5539904"/>
                </a:lnTo>
                <a:cubicBezTo>
                  <a:pt x="988962" y="5594523"/>
                  <a:pt x="944685" y="5638800"/>
                  <a:pt x="890066" y="5638800"/>
                </a:cubicBezTo>
                <a:lnTo>
                  <a:pt x="98896" y="5638800"/>
                </a:lnTo>
                <a:cubicBezTo>
                  <a:pt x="44277" y="5638800"/>
                  <a:pt x="0" y="5594523"/>
                  <a:pt x="0" y="5539904"/>
                </a:cubicBezTo>
                <a:lnTo>
                  <a:pt x="0" y="988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2280" tIns="2717800" rIns="462280" bIns="1590040" numCol="1" spcCol="1270" anchor="ctr" anchorCtr="0">
            <a:noAutofit/>
          </a:bodyPr>
          <a:lstStyle/>
          <a:p>
            <a:pPr lvl="0" algn="ctr" defTabSz="2889250">
              <a:lnSpc>
                <a:spcPct val="90000"/>
              </a:lnSpc>
              <a:spcBef>
                <a:spcPct val="0"/>
              </a:spcBef>
              <a:spcAft>
                <a:spcPct val="35000"/>
              </a:spcAft>
            </a:pPr>
            <a:endParaRPr lang="en-US" sz="6500" kern="1200" dirty="0"/>
          </a:p>
        </p:txBody>
      </p:sp>
      <p:sp>
        <p:nvSpPr>
          <p:cNvPr id="21" name="Freeform 20"/>
          <p:cNvSpPr/>
          <p:nvPr/>
        </p:nvSpPr>
        <p:spPr>
          <a:xfrm>
            <a:off x="6815344" y="4295628"/>
            <a:ext cx="1517904" cy="2450592"/>
          </a:xfrm>
          <a:custGeom>
            <a:avLst/>
            <a:gdLst>
              <a:gd name="connsiteX0" fmla="*/ 0 w 988962"/>
              <a:gd name="connsiteY0" fmla="*/ 98896 h 5638800"/>
              <a:gd name="connsiteX1" fmla="*/ 98896 w 988962"/>
              <a:gd name="connsiteY1" fmla="*/ 0 h 5638800"/>
              <a:gd name="connsiteX2" fmla="*/ 890066 w 988962"/>
              <a:gd name="connsiteY2" fmla="*/ 0 h 5638800"/>
              <a:gd name="connsiteX3" fmla="*/ 988962 w 988962"/>
              <a:gd name="connsiteY3" fmla="*/ 98896 h 5638800"/>
              <a:gd name="connsiteX4" fmla="*/ 988962 w 988962"/>
              <a:gd name="connsiteY4" fmla="*/ 5539904 h 5638800"/>
              <a:gd name="connsiteX5" fmla="*/ 890066 w 988962"/>
              <a:gd name="connsiteY5" fmla="*/ 5638800 h 5638800"/>
              <a:gd name="connsiteX6" fmla="*/ 98896 w 988962"/>
              <a:gd name="connsiteY6" fmla="*/ 5638800 h 5638800"/>
              <a:gd name="connsiteX7" fmla="*/ 0 w 988962"/>
              <a:gd name="connsiteY7" fmla="*/ 5539904 h 5638800"/>
              <a:gd name="connsiteX8" fmla="*/ 0 w 988962"/>
              <a:gd name="connsiteY8" fmla="*/ 98896 h 563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8962" h="5638800">
                <a:moveTo>
                  <a:pt x="0" y="98896"/>
                </a:moveTo>
                <a:cubicBezTo>
                  <a:pt x="0" y="44277"/>
                  <a:pt x="44277" y="0"/>
                  <a:pt x="98896" y="0"/>
                </a:cubicBezTo>
                <a:lnTo>
                  <a:pt x="890066" y="0"/>
                </a:lnTo>
                <a:cubicBezTo>
                  <a:pt x="944685" y="0"/>
                  <a:pt x="988962" y="44277"/>
                  <a:pt x="988962" y="98896"/>
                </a:cubicBezTo>
                <a:lnTo>
                  <a:pt x="988962" y="5539904"/>
                </a:lnTo>
                <a:cubicBezTo>
                  <a:pt x="988962" y="5594523"/>
                  <a:pt x="944685" y="5638800"/>
                  <a:pt x="890066" y="5638800"/>
                </a:cubicBezTo>
                <a:lnTo>
                  <a:pt x="98896" y="5638800"/>
                </a:lnTo>
                <a:cubicBezTo>
                  <a:pt x="44277" y="5638800"/>
                  <a:pt x="0" y="5594523"/>
                  <a:pt x="0" y="5539904"/>
                </a:cubicBezTo>
                <a:lnTo>
                  <a:pt x="0" y="988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62280" tIns="2717800" rIns="462280" bIns="1590040" numCol="1" spcCol="1270" anchor="ctr" anchorCtr="0">
            <a:noAutofit/>
          </a:bodyPr>
          <a:lstStyle/>
          <a:p>
            <a:pPr lvl="0" algn="ctr" defTabSz="2889250">
              <a:lnSpc>
                <a:spcPct val="90000"/>
              </a:lnSpc>
              <a:spcBef>
                <a:spcPct val="0"/>
              </a:spcBef>
              <a:spcAft>
                <a:spcPct val="35000"/>
              </a:spcAft>
            </a:pPr>
            <a:endParaRPr lang="en-US" sz="6500" kern="1200" dirty="0"/>
          </a:p>
        </p:txBody>
      </p:sp>
      <p:sp>
        <p:nvSpPr>
          <p:cNvPr id="23" name="Left-Right Arrow 22"/>
          <p:cNvSpPr/>
          <p:nvPr/>
        </p:nvSpPr>
        <p:spPr>
          <a:xfrm>
            <a:off x="-4902" y="3581400"/>
            <a:ext cx="9148902" cy="814088"/>
          </a:xfrm>
          <a:prstGeom prst="leftRightArrow">
            <a:avLst/>
          </a:prstGeom>
          <a:solidFill>
            <a:schemeClr val="tx2"/>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4" name="Rectangle 23"/>
          <p:cNvSpPr/>
          <p:nvPr/>
        </p:nvSpPr>
        <p:spPr>
          <a:xfrm>
            <a:off x="85811" y="1238517"/>
            <a:ext cx="1490154" cy="2425621"/>
          </a:xfrm>
          <a:prstGeom prst="rect">
            <a:avLst/>
          </a:prstGeom>
        </p:spPr>
        <p:txBody>
          <a:bodyPr wrap="square" lIns="182880" tIns="182880" rIns="182880" bIns="182880" anchor="b">
            <a:noAutofit/>
          </a:bodyPr>
          <a:lstStyle/>
          <a:p>
            <a:pPr defTabSz="912813">
              <a:spcAft>
                <a:spcPts val="0"/>
              </a:spcAft>
            </a:pPr>
            <a:r>
              <a:rPr lang="en-US" altLang="en-US" sz="1400" dirty="0">
                <a:solidFill>
                  <a:schemeClr val="bg1"/>
                </a:solidFill>
                <a:latin typeface="+mj-lt"/>
              </a:rPr>
              <a:t>1996: </a:t>
            </a:r>
            <a:endParaRPr lang="en-US" altLang="en-US" sz="1400" dirty="0" smtClean="0">
              <a:solidFill>
                <a:schemeClr val="bg1"/>
              </a:solidFill>
              <a:latin typeface="+mj-lt"/>
            </a:endParaRPr>
          </a:p>
          <a:p>
            <a:pPr defTabSz="912813">
              <a:spcAft>
                <a:spcPts val="0"/>
              </a:spcAft>
            </a:pPr>
            <a:r>
              <a:rPr lang="en-US" altLang="en-US" sz="1400" dirty="0" smtClean="0">
                <a:solidFill>
                  <a:schemeClr val="bg1"/>
                </a:solidFill>
                <a:latin typeface="+mj-lt"/>
              </a:rPr>
              <a:t>CDSS </a:t>
            </a:r>
            <a:r>
              <a:rPr lang="en-US" altLang="en-US" sz="1400" dirty="0">
                <a:solidFill>
                  <a:schemeClr val="bg1"/>
                </a:solidFill>
                <a:latin typeface="+mj-lt"/>
              </a:rPr>
              <a:t>examines several risk assessment instruments and selects the SDM system</a:t>
            </a:r>
          </a:p>
        </p:txBody>
      </p:sp>
      <p:sp>
        <p:nvSpPr>
          <p:cNvPr id="25" name="TextBox 24"/>
          <p:cNvSpPr txBox="1"/>
          <p:nvPr/>
        </p:nvSpPr>
        <p:spPr>
          <a:xfrm>
            <a:off x="925367" y="4308257"/>
            <a:ext cx="1752599" cy="2450592"/>
          </a:xfrm>
          <a:prstGeom prst="rect">
            <a:avLst/>
          </a:prstGeom>
        </p:spPr>
        <p:txBody>
          <a:bodyPr vert="horz" wrap="square" lIns="182880" tIns="91440" rIns="182880" bIns="182880" rtlCol="0" anchor="t">
            <a:noAutofit/>
          </a:bodyPr>
          <a:lstStyle/>
          <a:p>
            <a:pPr defTabSz="912813">
              <a:spcAft>
                <a:spcPts val="0"/>
              </a:spcAft>
            </a:pPr>
            <a:r>
              <a:rPr lang="en-US" altLang="en-US" sz="1400" dirty="0">
                <a:solidFill>
                  <a:schemeClr val="bg1"/>
                </a:solidFill>
                <a:latin typeface="+mj-lt"/>
              </a:rPr>
              <a:t>1998: Workgroups develop California’s SDM assessments</a:t>
            </a:r>
          </a:p>
          <a:p>
            <a:pPr marL="0" lvl="1" indent="0" defTabSz="912813">
              <a:spcAft>
                <a:spcPts val="0"/>
              </a:spcAft>
              <a:buFont typeface="Verdana" panose="020B0604030504040204" pitchFamily="34" charset="0"/>
              <a:buChar char="•"/>
            </a:pPr>
            <a:r>
              <a:rPr lang="en-US" altLang="en-US" sz="1400" dirty="0">
                <a:solidFill>
                  <a:schemeClr val="bg1"/>
                </a:solidFill>
                <a:latin typeface="+mj-lt"/>
              </a:rPr>
              <a:t>Workgroups</a:t>
            </a:r>
          </a:p>
          <a:p>
            <a:pPr marL="0" lvl="1" indent="0" defTabSz="912813">
              <a:spcAft>
                <a:spcPts val="0"/>
              </a:spcAft>
              <a:buFont typeface="Verdana" panose="020B0604030504040204" pitchFamily="34" charset="0"/>
              <a:buChar char="•"/>
            </a:pPr>
            <a:r>
              <a:rPr lang="en-US" altLang="en-US" sz="1400" dirty="0">
                <a:solidFill>
                  <a:schemeClr val="bg1"/>
                </a:solidFill>
                <a:latin typeface="+mj-lt"/>
              </a:rPr>
              <a:t>Retrospective risk </a:t>
            </a:r>
            <a:r>
              <a:rPr lang="en-US" altLang="en-US" sz="1400" dirty="0" smtClean="0">
                <a:solidFill>
                  <a:schemeClr val="bg1"/>
                </a:solidFill>
                <a:latin typeface="+mj-lt"/>
              </a:rPr>
              <a:t>study</a:t>
            </a:r>
            <a:endParaRPr lang="en-US" altLang="en-US" sz="1400" dirty="0">
              <a:solidFill>
                <a:schemeClr val="bg1"/>
              </a:solidFill>
              <a:latin typeface="+mj-lt"/>
            </a:endParaRPr>
          </a:p>
        </p:txBody>
      </p:sp>
      <p:sp>
        <p:nvSpPr>
          <p:cNvPr id="26" name="TextBox 25"/>
          <p:cNvSpPr txBox="1"/>
          <p:nvPr/>
        </p:nvSpPr>
        <p:spPr>
          <a:xfrm>
            <a:off x="1930837" y="1254592"/>
            <a:ext cx="1494259" cy="2434518"/>
          </a:xfrm>
          <a:prstGeom prst="rect">
            <a:avLst/>
          </a:prstGeom>
        </p:spPr>
        <p:txBody>
          <a:bodyPr vert="horz" wrap="square" lIns="182880" tIns="182880" rIns="182880" bIns="182880" rtlCol="0" anchor="b">
            <a:noAutofit/>
          </a:bodyPr>
          <a:lstStyle/>
          <a:p>
            <a:pPr defTabSz="457200" eaLnBrk="1" fontAlgn="auto" hangingPunct="1">
              <a:spcAft>
                <a:spcPts val="0"/>
              </a:spcAft>
            </a:pPr>
            <a:r>
              <a:rPr lang="en-US" altLang="en-US" sz="1400" dirty="0">
                <a:solidFill>
                  <a:schemeClr val="bg1"/>
                </a:solidFill>
                <a:latin typeface="+mj-lt"/>
              </a:rPr>
              <a:t>1999: </a:t>
            </a:r>
            <a:endParaRPr lang="en-US" altLang="en-US" sz="1400" dirty="0" smtClean="0">
              <a:solidFill>
                <a:schemeClr val="bg1"/>
              </a:solidFill>
              <a:latin typeface="+mj-lt"/>
            </a:endParaRPr>
          </a:p>
          <a:p>
            <a:pPr defTabSz="457200" eaLnBrk="1" fontAlgn="auto" hangingPunct="1">
              <a:spcAft>
                <a:spcPts val="0"/>
              </a:spcAft>
            </a:pPr>
            <a:r>
              <a:rPr lang="en-US" altLang="en-US" sz="1400" dirty="0" smtClean="0">
                <a:solidFill>
                  <a:schemeClr val="bg1"/>
                </a:solidFill>
                <a:latin typeface="+mj-lt"/>
              </a:rPr>
              <a:t>SDM </a:t>
            </a:r>
            <a:r>
              <a:rPr lang="en-US" altLang="en-US" sz="1400" dirty="0">
                <a:solidFill>
                  <a:schemeClr val="bg1"/>
                </a:solidFill>
                <a:latin typeface="+mj-lt"/>
              </a:rPr>
              <a:t>begins in seven </a:t>
            </a:r>
            <a:r>
              <a:rPr lang="en-US" altLang="en-US" sz="1400" dirty="0" smtClean="0">
                <a:solidFill>
                  <a:schemeClr val="bg1"/>
                </a:solidFill>
                <a:latin typeface="+mj-lt"/>
              </a:rPr>
              <a:t>counties</a:t>
            </a:r>
            <a:endParaRPr lang="en-US" altLang="en-US" sz="1400" dirty="0">
              <a:solidFill>
                <a:schemeClr val="bg1"/>
              </a:solidFill>
              <a:latin typeface="+mj-lt"/>
            </a:endParaRPr>
          </a:p>
        </p:txBody>
      </p:sp>
      <p:sp>
        <p:nvSpPr>
          <p:cNvPr id="27" name="TextBox 26"/>
          <p:cNvSpPr txBox="1"/>
          <p:nvPr/>
        </p:nvSpPr>
        <p:spPr>
          <a:xfrm>
            <a:off x="2871349" y="4295628"/>
            <a:ext cx="1510647" cy="2420940"/>
          </a:xfrm>
          <a:prstGeom prst="rect">
            <a:avLst/>
          </a:prstGeom>
        </p:spPr>
        <p:txBody>
          <a:bodyPr vert="horz" wrap="square" lIns="182880" tIns="182880" rIns="182880" bIns="182880" rtlCol="0" anchor="t">
            <a:normAutofit/>
          </a:bodyPr>
          <a:lstStyle/>
          <a:p>
            <a:pPr defTabSz="457200" eaLnBrk="1" fontAlgn="auto" hangingPunct="1">
              <a:spcAft>
                <a:spcPts val="0"/>
              </a:spcAft>
            </a:pPr>
            <a:r>
              <a:rPr lang="en-US" altLang="en-US" sz="1400" dirty="0">
                <a:solidFill>
                  <a:schemeClr val="bg1"/>
                </a:solidFill>
                <a:latin typeface="+mj-lt"/>
              </a:rPr>
              <a:t>2000: Additional counties join </a:t>
            </a:r>
            <a:r>
              <a:rPr lang="en-US" altLang="en-US" sz="1400" dirty="0" smtClean="0">
                <a:solidFill>
                  <a:schemeClr val="bg1"/>
                </a:solidFill>
                <a:latin typeface="+mj-lt"/>
              </a:rPr>
              <a:t>project</a:t>
            </a:r>
            <a:endParaRPr lang="en-US" altLang="en-US" sz="1400" dirty="0">
              <a:solidFill>
                <a:schemeClr val="bg1"/>
              </a:solidFill>
              <a:latin typeface="+mj-lt"/>
            </a:endParaRPr>
          </a:p>
        </p:txBody>
      </p:sp>
      <p:sp>
        <p:nvSpPr>
          <p:cNvPr id="28" name="TextBox 27"/>
          <p:cNvSpPr txBox="1"/>
          <p:nvPr/>
        </p:nvSpPr>
        <p:spPr>
          <a:xfrm>
            <a:off x="3810596" y="1254592"/>
            <a:ext cx="1517905" cy="2409548"/>
          </a:xfrm>
          <a:prstGeom prst="rect">
            <a:avLst/>
          </a:prstGeom>
        </p:spPr>
        <p:txBody>
          <a:bodyPr vert="horz" wrap="square" lIns="182880" tIns="182880" rIns="182880" bIns="182880" rtlCol="0" anchor="b">
            <a:normAutofit/>
          </a:bodyPr>
          <a:lstStyle/>
          <a:p>
            <a:pPr defTabSz="457200" eaLnBrk="1" fontAlgn="auto" hangingPunct="1">
              <a:spcAft>
                <a:spcPts val="0"/>
              </a:spcAft>
            </a:pPr>
            <a:r>
              <a:rPr lang="en-US" altLang="en-US" sz="1400" dirty="0">
                <a:solidFill>
                  <a:schemeClr val="bg1"/>
                </a:solidFill>
                <a:latin typeface="+mj-lt"/>
              </a:rPr>
              <a:t>2003: Prospective risk revalidation </a:t>
            </a:r>
            <a:r>
              <a:rPr lang="en-US" altLang="en-US" sz="1400" dirty="0" smtClean="0">
                <a:solidFill>
                  <a:schemeClr val="bg1"/>
                </a:solidFill>
                <a:latin typeface="+mj-lt"/>
              </a:rPr>
              <a:t>study</a:t>
            </a:r>
            <a:endParaRPr lang="en-US" altLang="en-US" sz="1400" dirty="0">
              <a:solidFill>
                <a:schemeClr val="bg1"/>
              </a:solidFill>
              <a:latin typeface="+mj-lt"/>
            </a:endParaRPr>
          </a:p>
        </p:txBody>
      </p:sp>
      <p:sp>
        <p:nvSpPr>
          <p:cNvPr id="29" name="TextBox 28"/>
          <p:cNvSpPr txBox="1"/>
          <p:nvPr/>
        </p:nvSpPr>
        <p:spPr>
          <a:xfrm>
            <a:off x="4898223" y="4295628"/>
            <a:ext cx="1510647" cy="2420940"/>
          </a:xfrm>
          <a:prstGeom prst="rect">
            <a:avLst/>
          </a:prstGeom>
        </p:spPr>
        <p:txBody>
          <a:bodyPr vert="horz" wrap="square" lIns="182880" tIns="182880" rIns="182880" bIns="182880" rtlCol="0" anchor="t">
            <a:noAutofit/>
          </a:bodyPr>
          <a:lstStyle/>
          <a:p>
            <a:pPr defTabSz="457200" eaLnBrk="1" fontAlgn="auto" hangingPunct="1">
              <a:spcAft>
                <a:spcPts val="0"/>
              </a:spcAft>
            </a:pPr>
            <a:r>
              <a:rPr lang="en-US" altLang="en-US" sz="1400" dirty="0">
                <a:solidFill>
                  <a:schemeClr val="bg1"/>
                </a:solidFill>
                <a:latin typeface="+mj-lt"/>
              </a:rPr>
              <a:t>2005: Workgroups to incorporate statewide approach to safety into SDM system</a:t>
            </a:r>
          </a:p>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
        <p:nvSpPr>
          <p:cNvPr id="30" name="TextBox 29"/>
          <p:cNvSpPr txBox="1"/>
          <p:nvPr/>
        </p:nvSpPr>
        <p:spPr>
          <a:xfrm>
            <a:off x="5795104" y="1254592"/>
            <a:ext cx="1520096" cy="2409546"/>
          </a:xfrm>
          <a:prstGeom prst="rect">
            <a:avLst/>
          </a:prstGeom>
        </p:spPr>
        <p:txBody>
          <a:bodyPr vert="horz" wrap="square" lIns="182880" tIns="182880" rIns="182880" bIns="182880" rtlCol="0" anchor="b">
            <a:normAutofit/>
          </a:bodyPr>
          <a:lstStyle/>
          <a:p>
            <a:pPr defTabSz="457200" eaLnBrk="1" fontAlgn="auto" hangingPunct="1">
              <a:spcAft>
                <a:spcPts val="0"/>
              </a:spcAft>
            </a:pPr>
            <a:r>
              <a:rPr lang="en-US" altLang="en-US" sz="1400" dirty="0">
                <a:solidFill>
                  <a:schemeClr val="bg1"/>
                </a:solidFill>
                <a:latin typeface="+mj-lt"/>
              </a:rPr>
              <a:t>2008: Prospective risk revalidation </a:t>
            </a:r>
            <a:r>
              <a:rPr lang="en-US" altLang="en-US" sz="1400" dirty="0" smtClean="0">
                <a:solidFill>
                  <a:schemeClr val="bg1"/>
                </a:solidFill>
                <a:latin typeface="+mj-lt"/>
              </a:rPr>
              <a:t>study</a:t>
            </a:r>
            <a:endParaRPr lang="en-US" altLang="en-US" sz="1400" dirty="0">
              <a:solidFill>
                <a:schemeClr val="bg1"/>
              </a:solidFill>
              <a:latin typeface="+mj-lt"/>
            </a:endParaRPr>
          </a:p>
        </p:txBody>
      </p:sp>
      <p:sp>
        <p:nvSpPr>
          <p:cNvPr id="31" name="TextBox 30"/>
          <p:cNvSpPr txBox="1"/>
          <p:nvPr/>
        </p:nvSpPr>
        <p:spPr>
          <a:xfrm>
            <a:off x="6815344" y="4327311"/>
            <a:ext cx="1490456" cy="2389257"/>
          </a:xfrm>
          <a:prstGeom prst="rect">
            <a:avLst/>
          </a:prstGeom>
        </p:spPr>
        <p:txBody>
          <a:bodyPr vert="horz" wrap="square" lIns="182880" tIns="182880" rIns="182880" bIns="182880" rtlCol="0" anchor="t">
            <a:normAutofit/>
          </a:bodyPr>
          <a:lstStyle/>
          <a:p>
            <a:pPr defTabSz="457200" eaLnBrk="1" fontAlgn="auto" hangingPunct="1">
              <a:spcAft>
                <a:spcPts val="0"/>
              </a:spcAft>
            </a:pPr>
            <a:r>
              <a:rPr lang="en-US" altLang="en-US" sz="1400" dirty="0">
                <a:solidFill>
                  <a:schemeClr val="bg1"/>
                </a:solidFill>
                <a:latin typeface="+mj-lt"/>
              </a:rPr>
              <a:t>2012: </a:t>
            </a:r>
            <a:endParaRPr lang="en-US" altLang="en-US" sz="1400" dirty="0" smtClean="0">
              <a:solidFill>
                <a:schemeClr val="bg1"/>
              </a:solidFill>
              <a:latin typeface="+mj-lt"/>
            </a:endParaRPr>
          </a:p>
          <a:p>
            <a:pPr defTabSz="457200" eaLnBrk="1" fontAlgn="auto" hangingPunct="1">
              <a:spcAft>
                <a:spcPts val="0"/>
              </a:spcAft>
            </a:pPr>
            <a:r>
              <a:rPr lang="en-US" altLang="en-US" sz="1400" dirty="0" smtClean="0">
                <a:solidFill>
                  <a:schemeClr val="bg1"/>
                </a:solidFill>
                <a:latin typeface="+mj-lt"/>
              </a:rPr>
              <a:t>SDM </a:t>
            </a:r>
            <a:r>
              <a:rPr lang="en-US" altLang="en-US" sz="1400" dirty="0">
                <a:solidFill>
                  <a:schemeClr val="bg1"/>
                </a:solidFill>
                <a:latin typeface="+mj-lt"/>
              </a:rPr>
              <a:t>2.8; 54 counties using SDM system</a:t>
            </a:r>
          </a:p>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
        <p:nvSpPr>
          <p:cNvPr id="32" name="TextBox 31"/>
          <p:cNvSpPr txBox="1"/>
          <p:nvPr/>
        </p:nvSpPr>
        <p:spPr>
          <a:xfrm>
            <a:off x="7574296" y="1254592"/>
            <a:ext cx="1517904" cy="2409547"/>
          </a:xfrm>
          <a:prstGeom prst="rect">
            <a:avLst/>
          </a:prstGeom>
        </p:spPr>
        <p:txBody>
          <a:bodyPr vert="horz" wrap="square" lIns="182880" tIns="182880" rIns="182880" bIns="182880" rtlCol="0" anchor="b">
            <a:noAutofit/>
          </a:bodyPr>
          <a:lstStyle/>
          <a:p>
            <a:pPr defTabSz="457200" eaLnBrk="1" fontAlgn="auto" hangingPunct="1">
              <a:spcAft>
                <a:spcPts val="0"/>
              </a:spcAft>
            </a:pPr>
            <a:r>
              <a:rPr lang="en-US" altLang="en-US" sz="1400" dirty="0">
                <a:solidFill>
                  <a:schemeClr val="bg1"/>
                </a:solidFill>
                <a:latin typeface="+mj-lt"/>
              </a:rPr>
              <a:t>2013: </a:t>
            </a:r>
            <a:endParaRPr lang="en-US" altLang="en-US" sz="1400" dirty="0" smtClean="0">
              <a:solidFill>
                <a:schemeClr val="bg1"/>
              </a:solidFill>
              <a:latin typeface="+mj-lt"/>
            </a:endParaRPr>
          </a:p>
          <a:p>
            <a:pPr defTabSz="457200" eaLnBrk="1" fontAlgn="auto" hangingPunct="1">
              <a:spcAft>
                <a:spcPts val="0"/>
              </a:spcAft>
            </a:pPr>
            <a:r>
              <a:rPr lang="en-US" altLang="en-US" sz="1400" dirty="0" smtClean="0">
                <a:solidFill>
                  <a:schemeClr val="bg1"/>
                </a:solidFill>
                <a:latin typeface="+mj-lt"/>
              </a:rPr>
              <a:t>SDM </a:t>
            </a:r>
            <a:r>
              <a:rPr lang="en-US" altLang="en-US" sz="1400" dirty="0">
                <a:solidFill>
                  <a:schemeClr val="bg1"/>
                </a:solidFill>
                <a:latin typeface="+mj-lt"/>
              </a:rPr>
              <a:t>3.0; workgroups begin and Prospective validation of risk </a:t>
            </a:r>
            <a:r>
              <a:rPr lang="en-US" altLang="en-US" sz="1400" dirty="0" smtClean="0">
                <a:solidFill>
                  <a:schemeClr val="bg1"/>
                </a:solidFill>
                <a:latin typeface="+mj-lt"/>
              </a:rPr>
              <a:t>assessment</a:t>
            </a:r>
            <a:endParaRPr lang="en-US" altLang="en-US" sz="1400" dirty="0">
              <a:solidFill>
                <a:schemeClr val="bg1"/>
              </a:solidFill>
              <a:latin typeface="+mj-lt"/>
            </a:endParaRPr>
          </a:p>
        </p:txBody>
      </p:sp>
    </p:spTree>
    <p:extLst>
      <p:ext uri="{BB962C8B-B14F-4D97-AF65-F5344CB8AC3E}">
        <p14:creationId xmlns:p14="http://schemas.microsoft.com/office/powerpoint/2010/main" val="73164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z="2400" dirty="0" smtClean="0">
                <a:solidFill>
                  <a:schemeClr val="tx1"/>
                </a:solidFill>
              </a:rPr>
              <a:t>What is the SDM</a:t>
            </a:r>
            <a:r>
              <a:rPr lang="en-US" altLang="en-US" sz="2400" baseline="30000" dirty="0" smtClean="0">
                <a:solidFill>
                  <a:schemeClr val="tx1"/>
                </a:solidFill>
              </a:rPr>
              <a:t>® </a:t>
            </a:r>
            <a:r>
              <a:rPr lang="en-US" altLang="en-US" sz="2400" dirty="0" smtClean="0">
                <a:solidFill>
                  <a:schemeClr val="tx1"/>
                </a:solidFill>
              </a:rPr>
              <a:t>system?</a:t>
            </a:r>
          </a:p>
        </p:txBody>
      </p:sp>
      <p:sp>
        <p:nvSpPr>
          <p:cNvPr id="3" name="TextBox 2"/>
          <p:cNvSpPr txBox="1"/>
          <p:nvPr/>
        </p:nvSpPr>
        <p:spPr>
          <a:xfrm>
            <a:off x="635000" y="1881188"/>
            <a:ext cx="7872413" cy="3744912"/>
          </a:xfrm>
          <a:prstGeom prst="rect">
            <a:avLst/>
          </a:prstGeom>
          <a:solidFill>
            <a:schemeClr val="accent1"/>
          </a:solidFill>
        </p:spPr>
        <p:txBody>
          <a:bodyPr lIns="87276" tIns="43638" rIns="87276" bIns="43638" anchor="ctr">
            <a:normAutofit/>
          </a:bodyPr>
          <a:lstStyle/>
          <a:p>
            <a:pPr algn="ctr" defTabSz="436378" fontAlgn="auto">
              <a:spcAft>
                <a:spcPts val="0"/>
              </a:spcAft>
              <a:defRPr/>
            </a:pPr>
            <a:r>
              <a:rPr lang="en-AU" sz="4400" dirty="0">
                <a:solidFill>
                  <a:srgbClr val="FFFFFF"/>
                </a:solidFill>
                <a:latin typeface="+mj-lt"/>
                <a:ea typeface="+mj-ea"/>
                <a:cs typeface="Calibri"/>
              </a:rPr>
              <a:t>A research- and evidence-based decision-support system</a:t>
            </a:r>
          </a:p>
        </p:txBody>
      </p:sp>
      <p:sp>
        <p:nvSpPr>
          <p:cNvPr id="4" name="Oval 3"/>
          <p:cNvSpPr>
            <a:spLocks noChangeArrowheads="1"/>
          </p:cNvSpPr>
          <p:nvPr/>
        </p:nvSpPr>
        <p:spPr bwMode="auto">
          <a:xfrm>
            <a:off x="457200" y="3289300"/>
            <a:ext cx="8382000" cy="1676400"/>
          </a:xfrm>
          <a:prstGeom prst="ellipse">
            <a:avLst/>
          </a:prstGeom>
          <a:noFill/>
          <a:ln w="127000">
            <a:solidFill>
              <a:schemeClr val="accent3"/>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lIns="64291" tIns="32146" rIns="64291" bIns="32146" anchor="ctr"/>
          <a:lstStyle/>
          <a:p>
            <a:pPr algn="ctr">
              <a:defRPr/>
            </a:pPr>
            <a:endParaRPr lang="en-US" dirty="0">
              <a:solidFill>
                <a:schemeClr val="lt1"/>
              </a:solidFill>
              <a:latin typeface="+mn-lt"/>
              <a:ea typeface="+mn-ea"/>
            </a:endParaRPr>
          </a:p>
        </p:txBody>
      </p:sp>
    </p:spTree>
    <p:extLst>
      <p:ext uri="{BB962C8B-B14F-4D97-AF65-F5344CB8AC3E}">
        <p14:creationId xmlns:p14="http://schemas.microsoft.com/office/powerpoint/2010/main" val="3875712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4771" y="1928552"/>
            <a:ext cx="7614458" cy="3724102"/>
          </a:xfrm>
          <a:prstGeom prst="rect">
            <a:avLst/>
          </a:prstGeom>
        </p:spPr>
        <p:txBody>
          <a:bodyPr vert="horz" wrap="square" lIns="91440" tIns="45720" rIns="91440" bIns="45720" rtlCol="0" anchor="ctr">
            <a:normAutofit/>
          </a:bodyPr>
          <a:lstStyle/>
          <a:p>
            <a:pPr marL="0" marR="0" indent="0" algn="l" defTabSz="457200" rtl="0" eaLnBrk="1" fontAlgn="auto" latinLnBrk="0" hangingPunct="1">
              <a:lnSpc>
                <a:spcPct val="100000"/>
              </a:lnSpc>
              <a:spcBef>
                <a:spcPct val="0"/>
              </a:spcBef>
              <a:spcAft>
                <a:spcPts val="0"/>
              </a:spcAft>
              <a:buClrTx/>
              <a:buSzTx/>
              <a:buFontTx/>
              <a:buNone/>
              <a:tabLst/>
            </a:pPr>
            <a:endParaRPr kumimoji="0" lang="en-US" sz="2800" b="0" i="0" u="none" strike="noStrike" kern="1200" cap="none" spc="0" normalizeH="0" baseline="0" noProof="0" dirty="0" smtClean="0">
              <a:ln>
                <a:noFill/>
              </a:ln>
              <a:solidFill>
                <a:srgbClr val="FFFFFF"/>
              </a:solidFill>
              <a:effectLst/>
              <a:uLnTx/>
              <a:uFillTx/>
              <a:latin typeface="Verdana"/>
              <a:ea typeface="+mj-ea"/>
              <a:cs typeface="Verdana"/>
            </a:endParaRPr>
          </a:p>
        </p:txBody>
      </p:sp>
      <p:sp>
        <p:nvSpPr>
          <p:cNvPr id="4" name="Rectangle 3"/>
          <p:cNvSpPr/>
          <p:nvPr/>
        </p:nvSpPr>
        <p:spPr>
          <a:xfrm>
            <a:off x="457200" y="1384377"/>
            <a:ext cx="3309158" cy="5262979"/>
          </a:xfrm>
          <a:prstGeom prst="rect">
            <a:avLst/>
          </a:prstGeom>
        </p:spPr>
        <p:txBody>
          <a:bodyPr wrap="square">
            <a:spAutoFit/>
          </a:bodyPr>
          <a:lstStyle/>
          <a:p>
            <a:pPr>
              <a:defRPr/>
            </a:pPr>
            <a:r>
              <a:rPr lang="en-US" sz="2400" dirty="0" smtClean="0">
                <a:latin typeface="Verdana" pitchFamily="34" charset="0"/>
                <a:ea typeface="Verdana" pitchFamily="34" charset="0"/>
                <a:cs typeface="Verdana" pitchFamily="34" charset="0"/>
              </a:rPr>
              <a:t>The SDM system ensures </a:t>
            </a:r>
            <a:r>
              <a:rPr lang="en-US" sz="2400" dirty="0">
                <a:latin typeface="Verdana" pitchFamily="34" charset="0"/>
                <a:ea typeface="Verdana" pitchFamily="34" charset="0"/>
                <a:cs typeface="Verdana" pitchFamily="34" charset="0"/>
              </a:rPr>
              <a:t>the safety, </a:t>
            </a:r>
            <a:r>
              <a:rPr lang="en-US" sz="2400" dirty="0" smtClean="0">
                <a:latin typeface="Verdana" pitchFamily="34" charset="0"/>
                <a:ea typeface="Verdana" pitchFamily="34" charset="0"/>
                <a:cs typeface="Verdana" pitchFamily="34" charset="0"/>
              </a:rPr>
              <a:t>permanency, </a:t>
            </a:r>
            <a:r>
              <a:rPr lang="en-US" sz="2400" dirty="0">
                <a:latin typeface="Verdana" pitchFamily="34" charset="0"/>
                <a:ea typeface="Verdana" pitchFamily="34" charset="0"/>
                <a:cs typeface="Verdana" pitchFamily="34" charset="0"/>
              </a:rPr>
              <a:t>and well-being of children and </a:t>
            </a:r>
            <a:r>
              <a:rPr lang="en-US" sz="2400" dirty="0" smtClean="0">
                <a:latin typeface="Verdana" pitchFamily="34" charset="0"/>
                <a:ea typeface="Verdana" pitchFamily="34" charset="0"/>
                <a:cs typeface="Verdana" pitchFamily="34" charset="0"/>
              </a:rPr>
              <a:t>families by:</a:t>
            </a:r>
          </a:p>
          <a:p>
            <a:pPr>
              <a:defRPr/>
            </a:pPr>
            <a:endParaRPr lang="en-US" sz="2400" dirty="0">
              <a:latin typeface="Verdana" pitchFamily="34" charset="0"/>
              <a:ea typeface="Verdana" pitchFamily="34" charset="0"/>
              <a:cs typeface="Verdana" pitchFamily="34" charset="0"/>
            </a:endParaRPr>
          </a:p>
          <a:p>
            <a:pPr marL="977900" lvl="1" indent="-520700">
              <a:buFont typeface="Verdana" panose="020B0604030504040204" pitchFamily="34" charset="0"/>
              <a:buChar char="•"/>
              <a:defRPr/>
            </a:pPr>
            <a:r>
              <a:rPr lang="en-US" sz="2400" dirty="0" smtClean="0">
                <a:latin typeface="Verdana" pitchFamily="34" charset="0"/>
                <a:ea typeface="Verdana" pitchFamily="34" charset="0"/>
                <a:cs typeface="Verdana" pitchFamily="34" charset="0"/>
              </a:rPr>
              <a:t>Reducing </a:t>
            </a:r>
            <a:r>
              <a:rPr lang="en-US" sz="2400" dirty="0">
                <a:latin typeface="Verdana" pitchFamily="34" charset="0"/>
                <a:ea typeface="Verdana" pitchFamily="34" charset="0"/>
                <a:cs typeface="Verdana" pitchFamily="34" charset="0"/>
              </a:rPr>
              <a:t>subsequent harm to </a:t>
            </a:r>
            <a:r>
              <a:rPr lang="en-US" sz="2400" dirty="0" smtClean="0">
                <a:latin typeface="Verdana" pitchFamily="34" charset="0"/>
                <a:ea typeface="Verdana" pitchFamily="34" charset="0"/>
                <a:cs typeface="Verdana" pitchFamily="34" charset="0"/>
              </a:rPr>
              <a:t>children; and</a:t>
            </a:r>
          </a:p>
          <a:p>
            <a:pPr marL="342900" indent="-342900">
              <a:buFont typeface="Verdana" panose="020B0604030504040204" pitchFamily="34" charset="0"/>
              <a:buChar char="•"/>
              <a:defRPr/>
            </a:pPr>
            <a:endParaRPr lang="en-US" sz="2400" dirty="0">
              <a:latin typeface="Verdana" pitchFamily="34" charset="0"/>
              <a:ea typeface="Verdana" pitchFamily="34" charset="0"/>
              <a:cs typeface="Verdana" pitchFamily="34" charset="0"/>
            </a:endParaRPr>
          </a:p>
          <a:p>
            <a:pPr marL="923087" lvl="1" indent="-465887">
              <a:buFont typeface="Verdana" panose="020B0604030504040204" pitchFamily="34" charset="0"/>
              <a:buChar char="•"/>
              <a:defRPr/>
            </a:pPr>
            <a:r>
              <a:rPr lang="en-US" sz="2400" dirty="0">
                <a:latin typeface="Verdana" pitchFamily="34" charset="0"/>
                <a:ea typeface="Verdana" pitchFamily="34" charset="0"/>
                <a:cs typeface="Verdana" pitchFamily="34" charset="0"/>
              </a:rPr>
              <a:t>E</a:t>
            </a:r>
            <a:r>
              <a:rPr lang="en-US" sz="2400" dirty="0" smtClean="0">
                <a:latin typeface="Verdana" pitchFamily="34" charset="0"/>
                <a:ea typeface="Verdana" pitchFamily="34" charset="0"/>
                <a:cs typeface="Verdana" pitchFamily="34" charset="0"/>
              </a:rPr>
              <a:t>xpediting permanency. </a:t>
            </a:r>
            <a:endParaRPr lang="en-US" sz="2400" dirty="0">
              <a:latin typeface="Verdana" pitchFamily="34" charset="0"/>
              <a:ea typeface="Verdana" pitchFamily="34" charset="0"/>
              <a:cs typeface="Verdana" pitchFamily="34" charset="0"/>
            </a:endParaRPr>
          </a:p>
        </p:txBody>
      </p:sp>
      <p:sp>
        <p:nvSpPr>
          <p:cNvPr id="6" name="Title 5"/>
          <p:cNvSpPr>
            <a:spLocks noGrp="1"/>
          </p:cNvSpPr>
          <p:nvPr>
            <p:ph type="title"/>
          </p:nvPr>
        </p:nvSpPr>
        <p:spPr>
          <a:xfrm>
            <a:off x="457200" y="1"/>
            <a:ext cx="9258300" cy="961998"/>
          </a:xfrm>
        </p:spPr>
        <p:txBody>
          <a:bodyPr/>
          <a:lstStyle/>
          <a:p>
            <a:r>
              <a:rPr lang="en-US" sz="2400" dirty="0" smtClean="0">
                <a:solidFill>
                  <a:schemeClr val="tx1"/>
                </a:solidFill>
              </a:rPr>
              <a:t>The SDM</a:t>
            </a:r>
            <a:r>
              <a:rPr lang="en-US" sz="2400" baseline="30000" dirty="0" smtClean="0">
                <a:solidFill>
                  <a:schemeClr val="tx1"/>
                </a:solidFill>
              </a:rPr>
              <a:t>®</a:t>
            </a:r>
            <a:r>
              <a:rPr lang="en-US" sz="2400" dirty="0" smtClean="0">
                <a:solidFill>
                  <a:schemeClr val="tx1"/>
                </a:solidFill>
              </a:rPr>
              <a:t> System Supports Families </a:t>
            </a:r>
            <a:r>
              <a:rPr lang="en-US" sz="2400" dirty="0">
                <a:solidFill>
                  <a:schemeClr val="tx1"/>
                </a:solidFill>
              </a:rPr>
              <a:t>and </a:t>
            </a:r>
            <a:r>
              <a:rPr lang="en-US" sz="2400" dirty="0" smtClean="0">
                <a:solidFill>
                  <a:schemeClr val="tx1"/>
                </a:solidFill>
              </a:rPr>
              <a:t>Children</a:t>
            </a:r>
            <a:endParaRPr lang="en-US" sz="2400" dirty="0">
              <a:solidFill>
                <a:schemeClr val="tx1"/>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4378" b="1847"/>
          <a:stretch/>
        </p:blipFill>
        <p:spPr>
          <a:xfrm>
            <a:off x="4201886" y="1928552"/>
            <a:ext cx="4942114" cy="3775562"/>
          </a:xfrm>
          <a:prstGeom prst="rect">
            <a:avLst/>
          </a:prstGeom>
        </p:spPr>
      </p:pic>
    </p:spTree>
    <p:extLst>
      <p:ext uri="{BB962C8B-B14F-4D97-AF65-F5344CB8AC3E}">
        <p14:creationId xmlns:p14="http://schemas.microsoft.com/office/powerpoint/2010/main" val="2529925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0"/>
            <a:ext cx="8991601" cy="1066799"/>
          </a:xfrm>
        </p:spPr>
        <p:txBody>
          <a:bodyPr/>
          <a:lstStyle/>
          <a:p>
            <a:r>
              <a:rPr lang="en-US" sz="2400" b="0" dirty="0" smtClean="0"/>
              <a:t>The SDM</a:t>
            </a:r>
            <a:r>
              <a:rPr lang="en-US" sz="2400" b="0" baseline="30000" dirty="0" smtClean="0"/>
              <a:t>®</a:t>
            </a:r>
            <a:r>
              <a:rPr lang="en-US" sz="2400" b="0" dirty="0" smtClean="0"/>
              <a:t> System Is a Comprehensive Framework</a:t>
            </a:r>
            <a:endParaRPr lang="en-US" sz="2400" b="0" dirty="0"/>
          </a:p>
        </p:txBody>
      </p:sp>
      <p:graphicFrame>
        <p:nvGraphicFramePr>
          <p:cNvPr id="6" name="Content Placeholder 5"/>
          <p:cNvGraphicFramePr>
            <a:graphicFrameLocks noGrp="1"/>
          </p:cNvGraphicFramePr>
          <p:nvPr>
            <p:ph sz="half" idx="4294967295"/>
            <p:extLst>
              <p:ext uri="{D42A27DB-BD31-4B8C-83A1-F6EECF244321}">
                <p14:modId xmlns:p14="http://schemas.microsoft.com/office/powerpoint/2010/main" val="1323236770"/>
              </p:ext>
            </p:extLst>
          </p:nvPr>
        </p:nvGraphicFramePr>
        <p:xfrm>
          <a:off x="1524000" y="838200"/>
          <a:ext cx="5958289" cy="6277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423164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RC-ppt-template_eeh_smf">
  <a:themeElements>
    <a:clrScheme name="CRC/NCCD">
      <a:dk1>
        <a:srgbClr val="484C45"/>
      </a:dk1>
      <a:lt1>
        <a:srgbClr val="FFFFFF"/>
      </a:lt1>
      <a:dk2>
        <a:srgbClr val="0085BA"/>
      </a:dk2>
      <a:lt2>
        <a:srgbClr val="96E757"/>
      </a:lt2>
      <a:accent1>
        <a:srgbClr val="E56849"/>
      </a:accent1>
      <a:accent2>
        <a:srgbClr val="FF9A12"/>
      </a:accent2>
      <a:accent3>
        <a:srgbClr val="0085BA"/>
      </a:accent3>
      <a:accent4>
        <a:srgbClr val="53C9E4"/>
      </a:accent4>
      <a:accent5>
        <a:srgbClr val="DEE1DF"/>
      </a:accent5>
      <a:accent6>
        <a:srgbClr val="484C45"/>
      </a:accent6>
      <a:hlink>
        <a:srgbClr val="96E757"/>
      </a:hlink>
      <a:folHlink>
        <a:srgbClr val="4DAA50"/>
      </a:folHlink>
    </a:clrScheme>
    <a:fontScheme name="NCCD/CRC">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2800" b="0" i="0" u="none" strike="noStrike" kern="1200" cap="none" spc="0" normalizeH="0" baseline="0" noProof="0" dirty="0" smtClean="0">
            <a:ln>
              <a:noFill/>
            </a:ln>
            <a:solidFill>
              <a:srgbClr val="FFFFFF"/>
            </a:solidFill>
            <a:effectLst/>
            <a:uLnTx/>
            <a:uFillTx/>
            <a:latin typeface="Verdana"/>
            <a:ea typeface="+mj-ea"/>
            <a:cs typeface="Verdana"/>
          </a:defRPr>
        </a:defPPr>
      </a:lstStyle>
    </a:txDef>
  </a:objectDefaults>
  <a:extraClrSchemeLst/>
  <a:extLst>
    <a:ext uri="{05A4C25C-085E-4340-85A3-A5531E510DB2}">
      <thm15:themeFamily xmlns:thm15="http://schemas.microsoft.com/office/thememl/2012/main" name="CRC-ppt-template for reports.potx" id="{F960934B-10A1-44F2-A6CD-CCA2D4A726F6}" vid="{FCD2FFB1-CC94-4B14-A4E7-84BA49F882E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A2654A26DFA94BBF3672869BDF6BA2" ma:contentTypeVersion="3" ma:contentTypeDescription="Create a new document." ma:contentTypeScope="" ma:versionID="7c7912bc05ef821b4623d41e4d74ca53">
  <xsd:schema xmlns:xsd="http://www.w3.org/2001/XMLSchema" xmlns:xs="http://www.w3.org/2001/XMLSchema" xmlns:p="http://schemas.microsoft.com/office/2006/metadata/properties" xmlns:ns2="d5bbcda5-9f81-4e55-b91d-6cced3bd074a" xmlns:ns3="c3547a0c-3ee8-4157-882d-cdafbcec9925" xmlns:ns4="1966d3f9-b4fe-4c7b-99d8-d15794cf76cd" targetNamespace="http://schemas.microsoft.com/office/2006/metadata/properties" ma:root="true" ma:fieldsID="efd389ce4772bfbb43e29e9f78e36bb3" ns2:_="" ns3:_="" ns4:_="">
    <xsd:import namespace="d5bbcda5-9f81-4e55-b91d-6cced3bd074a"/>
    <xsd:import namespace="c3547a0c-3ee8-4157-882d-cdafbcec9925"/>
    <xsd:import namespace="1966d3f9-b4fe-4c7b-99d8-d15794cf76cd"/>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ingHintHash"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bbcda5-9f81-4e55-b91d-6cced3bd07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3547a0c-3ee8-4157-882d-cdafbcec992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66d3f9-b4fe-4c7b-99d8-d15794cf76cd" elementFormDefault="qualified">
    <xsd:import namespace="http://schemas.microsoft.com/office/2006/documentManagement/types"/>
    <xsd:import namespace="http://schemas.microsoft.com/office/infopath/2007/PartnerControls"/>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Url xmlns="d5bbcda5-9f81-4e55-b91d-6cced3bd074a">
      <Url>https://nccd.sharepoint.com/crc_programs/sdm/543/_layouts/15/DocIdRedir.aspx?ID=TETNCUDUKCZU-311-1170</Url>
      <Description>TETNCUDUKCZU-311-1170</Description>
    </_dlc_DocIdUrl>
    <SharedWithUsers xmlns="c3547a0c-3ee8-4157-882d-cdafbcec9925">
      <UserInfo>
        <DisplayName>Katie Beier</DisplayName>
        <AccountId>164</AccountId>
        <AccountType/>
      </UserInfo>
    </SharedWithUsers>
    <_dlc_DocId xmlns="d5bbcda5-9f81-4e55-b91d-6cced3bd074a">TETNCUDUKCZU-311-1170</_dlc_DocId>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DB3B468-A852-4DE8-B722-68E158B35A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bbcda5-9f81-4e55-b91d-6cced3bd074a"/>
    <ds:schemaRef ds:uri="c3547a0c-3ee8-4157-882d-cdafbcec9925"/>
    <ds:schemaRef ds:uri="1966d3f9-b4fe-4c7b-99d8-d15794cf76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6D4001-E092-4B1A-AAEA-E65134D9DA16}">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dcmitype/"/>
    <ds:schemaRef ds:uri="http://schemas.microsoft.com/office/2006/metadata/properties"/>
    <ds:schemaRef ds:uri="d5bbcda5-9f81-4e55-b91d-6cced3bd074a"/>
    <ds:schemaRef ds:uri="http://purl.org/dc/terms/"/>
    <ds:schemaRef ds:uri="http://schemas.microsoft.com/office/infopath/2007/PartnerControls"/>
    <ds:schemaRef ds:uri="1966d3f9-b4fe-4c7b-99d8-d15794cf76cd"/>
    <ds:schemaRef ds:uri="c3547a0c-3ee8-4157-882d-cdafbcec9925"/>
  </ds:schemaRefs>
</ds:datastoreItem>
</file>

<file path=customXml/itemProps3.xml><?xml version="1.0" encoding="utf-8"?>
<ds:datastoreItem xmlns:ds="http://schemas.openxmlformats.org/officeDocument/2006/customXml" ds:itemID="{A8F7CEC5-506D-470E-B8BE-3B2AF4B34FC7}">
  <ds:schemaRefs>
    <ds:schemaRef ds:uri="http://schemas.microsoft.com/office/2006/metadata/longProperties"/>
  </ds:schemaRefs>
</ds:datastoreItem>
</file>

<file path=customXml/itemProps4.xml><?xml version="1.0" encoding="utf-8"?>
<ds:datastoreItem xmlns:ds="http://schemas.openxmlformats.org/officeDocument/2006/customXml" ds:itemID="{C78015A8-9CAF-41B7-973F-D4E82D46F997}">
  <ds:schemaRefs>
    <ds:schemaRef ds:uri="http://schemas.microsoft.com/sharepoint/v3/contenttype/forms"/>
  </ds:schemaRefs>
</ds:datastoreItem>
</file>

<file path=customXml/itemProps5.xml><?xml version="1.0" encoding="utf-8"?>
<ds:datastoreItem xmlns:ds="http://schemas.openxmlformats.org/officeDocument/2006/customXml" ds:itemID="{8A21608E-4AF2-4062-84F9-8B813579AD5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CRC-ppt-template%20for%20reports</Template>
  <TotalTime>8150</TotalTime>
  <Words>5624</Words>
  <Application>Microsoft Office PowerPoint</Application>
  <PresentationFormat>On-screen Show (4:3)</PresentationFormat>
  <Paragraphs>460</Paragraphs>
  <Slides>32</Slides>
  <Notes>32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32</vt:i4>
      </vt:variant>
    </vt:vector>
  </HeadingPairs>
  <TitlesOfParts>
    <vt:vector size="46" baseType="lpstr">
      <vt:lpstr>ＭＳ Ｐゴシック</vt:lpstr>
      <vt:lpstr>ＭＳ Ｐゴシック</vt:lpstr>
      <vt:lpstr>Arial</vt:lpstr>
      <vt:lpstr>Calibri</vt:lpstr>
      <vt:lpstr>Gill Sans</vt:lpstr>
      <vt:lpstr>Kozuka Gothic Pro R</vt:lpstr>
      <vt:lpstr>Lucida Grande</vt:lpstr>
      <vt:lpstr>Lucida Sans Unicode</vt:lpstr>
      <vt:lpstr>Tahoma</vt:lpstr>
      <vt:lpstr>Times New Roman</vt:lpstr>
      <vt:lpstr>Verdana</vt:lpstr>
      <vt:lpstr>Wingdings</vt:lpstr>
      <vt:lpstr>ヒラギノ角ゴ ProN W3</vt:lpstr>
      <vt:lpstr>CRC-ppt-template_eeh_smf</vt:lpstr>
      <vt:lpstr>California’s Structured Decision Making® Basic Orientation Version 3.0</vt:lpstr>
      <vt:lpstr>Introductions and Warm-Up</vt:lpstr>
      <vt:lpstr>Overview of Two-Day Workshop</vt:lpstr>
      <vt:lpstr>PowerPoint Presentation</vt:lpstr>
      <vt:lpstr>How the SDM® System Started in California</vt:lpstr>
      <vt:lpstr>Evolution of the SDM® System in California</vt:lpstr>
      <vt:lpstr>What is the SDM® system?</vt:lpstr>
      <vt:lpstr>The SDM® System Supports Families and Children</vt:lpstr>
      <vt:lpstr>The SDM® System Is a Comprehensive Framework</vt:lpstr>
      <vt:lpstr>The SDM® System for Child Welfare</vt:lpstr>
      <vt:lpstr>SDM® System Goals for Child Welfare</vt:lpstr>
      <vt:lpstr>The Risk of Cognitive Thinking Errors in Child Welfare</vt:lpstr>
      <vt:lpstr>The SDM® System Structures Key Decisions</vt:lpstr>
      <vt:lpstr>Each Question Is Connected to an Assessment</vt:lpstr>
      <vt:lpstr>How are the SDM® tools helpful?</vt:lpstr>
      <vt:lpstr>The SDM® System</vt:lpstr>
      <vt:lpstr>Structured Decisions Increase Consistency</vt:lpstr>
      <vt:lpstr>The SDM® System Provides Consistency</vt:lpstr>
      <vt:lpstr>CRC Rigorously Tests the SDM® Assessments</vt:lpstr>
      <vt:lpstr>The SDM® System Increases Accuracy</vt:lpstr>
      <vt:lpstr>Accuracy</vt:lpstr>
      <vt:lpstr>2013 California Risk Validation Results</vt:lpstr>
      <vt:lpstr>The SDM® Model Focuses Resources</vt:lpstr>
      <vt:lpstr>Re-Substantiation Within Six Months by Risk and Case Opening Status</vt:lpstr>
      <vt:lpstr>Case Promotion Rates* by Investigation Disposition and Final SDM® Family Risk Level</vt:lpstr>
      <vt:lpstr>Case-Level Data Can Inform Decisions Throughout the Agency</vt:lpstr>
      <vt:lpstr>Safety Decision by Response Priority</vt:lpstr>
      <vt:lpstr>PowerPoint Presentation</vt:lpstr>
      <vt:lpstr>The SDM® Model Guides Decisions</vt:lpstr>
      <vt:lpstr>Good Decisions Balance Perspectives</vt:lpstr>
      <vt:lpstr>Good Working Relationships Enrich the SDM® Model</vt:lpstr>
      <vt:lpstr>PowerPoint Presentation</vt:lpstr>
    </vt:vector>
  </TitlesOfParts>
  <Company>NCCD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PP Trainer Overview Visuals v2 8 2</dc:title>
  <dc:creator>Raelene Freitag</dc:creator>
  <cp:lastModifiedBy>Ellen</cp:lastModifiedBy>
  <cp:revision>311</cp:revision>
  <cp:lastPrinted>2015-10-07T19:01:08Z</cp:lastPrinted>
  <dcterms:created xsi:type="dcterms:W3CDTF">2000-12-26T16:43:39Z</dcterms:created>
  <dcterms:modified xsi:type="dcterms:W3CDTF">2015-10-07T19:02:28Z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dlc_DocId">
    <vt:lpwstr>XX2FA75TKVU7-20-3879</vt:lpwstr>
  </property>
  <property fmtid="{D5CDD505-2E9C-101B-9397-08002B2CF9AE}" pid="4" name="_dlc_DocIdItemGuid">
    <vt:lpwstr>775241bb-3bb2-4630-9cd7-27923382e2c4</vt:lpwstr>
  </property>
  <property fmtid="{D5CDD505-2E9C-101B-9397-08002B2CF9AE}" pid="5" name="_dlc_DocIdUrl">
    <vt:lpwstr>https://sharepoint.nccdcrc.org/Projects/_layouts/DocIdRedir.aspx?ID=XX2FA75TKVU7-20-3879, XX2FA75TKVU7-20-3879</vt:lpwstr>
  </property>
  <property fmtid="{D5CDD505-2E9C-101B-9397-08002B2CF9AE}" pid="6" name="State">
    <vt:lpwstr>California</vt:lpwstr>
  </property>
  <property fmtid="{D5CDD505-2E9C-101B-9397-08002B2CF9AE}" pid="7" name="ProjNumber">
    <vt:lpwstr>543</vt:lpwstr>
  </property>
  <property fmtid="{D5CDD505-2E9C-101B-9397-08002B2CF9AE}" pid="8" name="SourcePath">
    <vt:lpwstr>Projects/USA/California/543/Training_Materials/</vt:lpwstr>
  </property>
  <property fmtid="{D5CDD505-2E9C-101B-9397-08002B2CF9AE}" pid="9" name="ContentTypeId">
    <vt:lpwstr>0x0101009FA2654A26DFA94BBF3672869BDF6BA2</vt:lpwstr>
  </property>
  <property fmtid="{D5CDD505-2E9C-101B-9397-08002B2CF9AE}" pid="10" name="SubProject">
    <vt:lpwstr>Training_Materials</vt:lpwstr>
  </property>
  <property fmtid="{D5CDD505-2E9C-101B-9397-08002B2CF9AE}" pid="11" name="Country">
    <vt:lpwstr>USA</vt:lpwstr>
  </property>
  <property fmtid="{D5CDD505-2E9C-101B-9397-08002B2CF9AE}" pid="12" name="NCCDOfficeTaxHTField0">
    <vt:lpwstr>Madison|3dd15d7c-466b-4f2e-a1e7-1efea7a709d1</vt:lpwstr>
  </property>
  <property fmtid="{D5CDD505-2E9C-101B-9397-08002B2CF9AE}" pid="13" name="NCCDOffice">
    <vt:lpwstr>324;#Madison|3dd15d7c-466b-4f2e-a1e7-1efea7a709d1</vt:lpwstr>
  </property>
  <property fmtid="{D5CDD505-2E9C-101B-9397-08002B2CF9AE}" pid="14" name="Project">
    <vt:lpwstr>698;#543|a131d98c-e2a3-4569-aab7-809f78c1fe05</vt:lpwstr>
  </property>
  <property fmtid="{D5CDD505-2E9C-101B-9397-08002B2CF9AE}" pid="15" name="ProjectTaxHTField0">
    <vt:lpwstr>543|a131d98c-e2a3-4569-aab7-809f78c1fe05</vt:lpwstr>
  </property>
  <property fmtid="{D5CDD505-2E9C-101B-9397-08002B2CF9AE}" pid="16" name="TaxCatchAll">
    <vt:lpwstr>978;#SDM|009949cc-bb07-4382-a569-b722c30adab7;#324;#Madison|3dd15d7c-466b-4f2e-a1e7-1efea7a709d1;#698;#543|a131d98c-e2a3-4569-aab7-809f78c1fe05;#1014;#PowerPoint|cb9257e7-0cff-4a10-af17-535cf54ef782</vt:lpwstr>
  </property>
  <property fmtid="{D5CDD505-2E9C-101B-9397-08002B2CF9AE}" pid="17" name="ProjectFamilyTaxHTField0">
    <vt:lpwstr/>
  </property>
  <property fmtid="{D5CDD505-2E9C-101B-9397-08002B2CF9AE}" pid="18" name="ProjectActivity">
    <vt:lpwstr>978;#SDM|009949cc-bb07-4382-a569-b722c30adab7</vt:lpwstr>
  </property>
  <property fmtid="{D5CDD505-2E9C-101B-9397-08002B2CF9AE}" pid="19" name="DocumentType">
    <vt:lpwstr>1014;#PowerPoint|cb9257e7-0cff-4a10-af17-535cf54ef782</vt:lpwstr>
  </property>
  <property fmtid="{D5CDD505-2E9C-101B-9397-08002B2CF9AE}" pid="20" name="ProjectFamily">
    <vt:lpwstr/>
  </property>
  <property fmtid="{D5CDD505-2E9C-101B-9397-08002B2CF9AE}" pid="21" name="ProjectActivityTaxHTField0">
    <vt:lpwstr>SDM|009949cc-bb07-4382-a569-b722c30adab7</vt:lpwstr>
  </property>
  <property fmtid="{D5CDD505-2E9C-101B-9397-08002B2CF9AE}" pid="22" name="DocumentTypeTaxHTField0">
    <vt:lpwstr>PowerPoint|cb9257e7-0cff-4a10-af17-535cf54ef782</vt:lpwstr>
  </property>
  <property fmtid="{D5CDD505-2E9C-101B-9397-08002B2CF9AE}" pid="23" name="display_urn:schemas-microsoft-com:office:office#Editor">
    <vt:lpwstr>Amy Fry</vt:lpwstr>
  </property>
  <property fmtid="{D5CDD505-2E9C-101B-9397-08002B2CF9AE}" pid="24" name="display_urn:schemas-microsoft-com:office:office#Author">
    <vt:lpwstr>Amy Fry</vt:lpwstr>
  </property>
  <property fmtid="{D5CDD505-2E9C-101B-9397-08002B2CF9AE}" pid="25" name="SharedWithUsers">
    <vt:lpwstr/>
  </property>
</Properties>
</file>